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093AF-A019-4D0B-8392-FE541D485CFF}" type="datetimeFigureOut">
              <a:rPr lang="fr-FR" smtClean="0"/>
              <a:t>23/03/2020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BB65D-D266-4E56-9E6B-E522B3651BF8}"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B6BA10-CC8E-4265-869D-B1C66DF5F93D}" type="slidenum">
              <a:rPr lang="fr-FR" smtClean="0"/>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B6BA10-CC8E-4265-869D-B1C66DF5F93D}"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B6BA10-CC8E-4265-869D-B1C66DF5F93D}"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A357550-DD11-411A-B816-7FE6DCA1617C}"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357550-DD11-411A-B816-7FE6DCA1617C}"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357550-DD11-411A-B816-7FE6DCA1617C}"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357550-DD11-411A-B816-7FE6DCA1617C}"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A357550-DD11-411A-B816-7FE6DCA1617C}"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357550-DD11-411A-B816-7FE6DCA1617C}" type="datetimeFigureOut">
              <a:rPr lang="fr-FR" smtClean="0"/>
              <a:t>23/03/2020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357550-DD11-411A-B816-7FE6DCA1617C}" type="datetimeFigureOut">
              <a:rPr lang="fr-FR" smtClean="0"/>
              <a:t>23/03/2020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357550-DD11-411A-B816-7FE6DCA1617C}" type="datetimeFigureOut">
              <a:rPr lang="fr-FR" smtClean="0"/>
              <a:t>23/03/2020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357550-DD11-411A-B816-7FE6DCA1617C}" type="datetimeFigureOut">
              <a:rPr lang="fr-FR" smtClean="0"/>
              <a:t>23/03/2020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357550-DD11-411A-B816-7FE6DCA1617C}" type="datetimeFigureOut">
              <a:rPr lang="fr-FR" smtClean="0"/>
              <a:t>23/03/2020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357550-DD11-411A-B816-7FE6DCA1617C}" type="datetimeFigureOut">
              <a:rPr lang="fr-FR" smtClean="0"/>
              <a:t>23/03/2020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AADC0B-F340-48EB-B730-1335323E7CF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57550-DD11-411A-B816-7FE6DCA1617C}" type="datetimeFigureOut">
              <a:rPr lang="fr-FR" smtClean="0"/>
              <a:t>23/03/2020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ADC0B-F340-48EB-B730-1335323E7CF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rgbClr val="FFFF00"/>
          </a:solidFill>
        </p:spPr>
        <p:style>
          <a:lnRef idx="2">
            <a:schemeClr val="dk1"/>
          </a:lnRef>
          <a:fillRef idx="1">
            <a:schemeClr val="lt1"/>
          </a:fillRef>
          <a:effectRef idx="0">
            <a:schemeClr val="dk1"/>
          </a:effectRef>
          <a:fontRef idx="minor">
            <a:schemeClr val="dk1"/>
          </a:fontRef>
        </p:style>
        <p:txBody>
          <a:bodyPr/>
          <a:lstStyle/>
          <a:p>
            <a:r>
              <a:rPr lang="ar-SA" b="1" spc="300" dirty="0" smtClean="0">
                <a:effectLst>
                  <a:outerShdw blurRad="38100" dist="38100" dir="2700000" algn="tl">
                    <a:srgbClr val="000000">
                      <a:alpha val="43137"/>
                    </a:srgbClr>
                  </a:outerShdw>
                </a:effectLst>
              </a:rPr>
              <a:t>مراجعة عامة لمادة التأمين </a:t>
            </a:r>
            <a:endParaRPr lang="fr-FR" b="1" spc="300" dirty="0">
              <a:effectLst>
                <a:outerShdw blurRad="38100" dist="38100" dir="2700000" algn="tl">
                  <a:srgbClr val="000000">
                    <a:alpha val="43137"/>
                  </a:srgbClr>
                </a:outerShdw>
              </a:effectLst>
            </a:endParaRPr>
          </a:p>
        </p:txBody>
      </p:sp>
      <p:sp>
        <p:nvSpPr>
          <p:cNvPr id="5" name="Sous-titre 4"/>
          <p:cNvSpPr>
            <a:spLocks noGrp="1"/>
          </p:cNvSpPr>
          <p:nvPr>
            <p:ph type="subTitle" idx="1"/>
          </p:nvPr>
        </p:nvSpPr>
        <p:spPr/>
        <p:txBody>
          <a:bodyPr/>
          <a:lstStyle/>
          <a:p>
            <a:endParaRPr lang="fr-FR"/>
          </a:p>
        </p:txBody>
      </p:sp>
      <p:pic>
        <p:nvPicPr>
          <p:cNvPr id="6" name="~PP2262.WAV">
            <a:hlinkClick r:id="" action="ppaction://media"/>
          </p:cNvPr>
          <p:cNvPicPr>
            <a:picLocks noRot="1" noChangeAspect="1"/>
          </p:cNvPicPr>
          <p:nvPr>
            <a:wavAudioFile r:embed="rId1" name="~PP2262.WAV"/>
          </p:nvPr>
        </p:nvPicPr>
        <p:blipFill>
          <a:blip r:embed="rId3" cstate="print"/>
          <a:stretch>
            <a:fillRect/>
          </a:stretch>
        </p:blipFill>
        <p:spPr>
          <a:xfrm>
            <a:off x="8632825" y="6346825"/>
            <a:ext cx="304800" cy="304800"/>
          </a:xfrm>
          <a:prstGeom prst="rect">
            <a:avLst/>
          </a:prstGeom>
        </p:spPr>
      </p:pic>
    </p:spTree>
  </p:cSld>
  <p:clrMapOvr>
    <a:masterClrMapping/>
  </p:clrMapOvr>
  <p:transition advTm="41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marL="95250" indent="177800" rtl="1"/>
            <a:r>
              <a:rPr lang="ar-SA" sz="2800" b="1" i="1" dirty="0" err="1" smtClean="0">
                <a:effectLst>
                  <a:outerShdw blurRad="38100" dist="38100" dir="2700000" algn="tl">
                    <a:srgbClr val="000000">
                      <a:alpha val="43137"/>
                    </a:srgbClr>
                  </a:outerShdw>
                </a:effectLst>
              </a:rPr>
              <a:t>نازلة </a:t>
            </a:r>
            <a:r>
              <a:rPr lang="ar-SA" sz="2800" b="1" i="1" dirty="0" smtClean="0">
                <a:effectLst>
                  <a:outerShdw blurRad="38100" dist="38100" dir="2700000" algn="tl">
                    <a:srgbClr val="000000">
                      <a:alpha val="43137"/>
                    </a:srgbClr>
                  </a:outerShdw>
                </a:effectLst>
              </a:rPr>
              <a:t>+ أسئلة  </a:t>
            </a:r>
            <a:endParaRPr lang="fr-FR" sz="2800" b="1" i="1" dirty="0" smtClean="0">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a:xfrm>
            <a:off x="457200" y="908720"/>
            <a:ext cx="8229600" cy="5217443"/>
          </a:xfrm>
        </p:spPr>
        <p:style>
          <a:lnRef idx="2">
            <a:schemeClr val="dk1"/>
          </a:lnRef>
          <a:fillRef idx="1">
            <a:schemeClr val="lt1"/>
          </a:fillRef>
          <a:effectRef idx="0">
            <a:schemeClr val="dk1"/>
          </a:effectRef>
          <a:fontRef idx="minor">
            <a:schemeClr val="dk1"/>
          </a:fontRef>
        </p:style>
        <p:txBody>
          <a:bodyPr>
            <a:normAutofit/>
          </a:bodyPr>
          <a:lstStyle/>
          <a:p>
            <a:pPr marL="1588" indent="12700" algn="just" rtl="1">
              <a:buNone/>
            </a:pPr>
            <a:r>
              <a:rPr lang="ar-SA" sz="2400" dirty="0" smtClean="0">
                <a:effectLst>
                  <a:outerShdw blurRad="38100" dist="38100" dir="2700000" algn="tl">
                    <a:srgbClr val="000000">
                      <a:alpha val="43137"/>
                    </a:srgbClr>
                  </a:outerShdw>
                </a:effectLst>
              </a:rPr>
              <a:t>بتاريخ 08/07/2015 تعرض ح ب لحادثة سير تسبب فيها السيد ج د بواسطة سيارة من نوع </a:t>
            </a:r>
            <a:r>
              <a:rPr lang="ar-SA" sz="2400" dirty="0" err="1" smtClean="0">
                <a:effectLst>
                  <a:outerShdw blurRad="38100" dist="38100" dir="2700000" algn="tl">
                    <a:srgbClr val="000000">
                      <a:alpha val="43137"/>
                    </a:srgbClr>
                  </a:outerShdw>
                </a:effectLst>
              </a:rPr>
              <a:t>فولزفاكن</a:t>
            </a:r>
            <a:r>
              <a:rPr lang="ar-SA" sz="2400" dirty="0" smtClean="0">
                <a:effectLst>
                  <a:outerShdw blurRad="38100" dist="38100" dir="2700000" algn="tl">
                    <a:srgbClr val="000000">
                      <a:alpha val="43137"/>
                    </a:srgbClr>
                  </a:outerShdw>
                </a:effectLst>
              </a:rPr>
              <a:t> </a:t>
            </a:r>
            <a:r>
              <a:rPr lang="ar-SA" sz="2400" dirty="0" err="1" smtClean="0">
                <a:effectLst>
                  <a:outerShdw blurRad="38100" dist="38100" dir="2700000" algn="tl">
                    <a:srgbClr val="000000">
                      <a:alpha val="43137"/>
                    </a:srgbClr>
                  </a:outerShdw>
                </a:effectLst>
              </a:rPr>
              <a:t>بولو</a:t>
            </a:r>
            <a:r>
              <a:rPr lang="ar-SA" sz="2400" dirty="0" smtClean="0">
                <a:effectLst>
                  <a:outerShdw blurRad="38100" dist="38100" dir="2700000" algn="tl">
                    <a:srgbClr val="000000">
                      <a:alpha val="43137"/>
                    </a:srgbClr>
                  </a:outerShdw>
                </a:effectLst>
              </a:rPr>
              <a:t> </a:t>
            </a:r>
            <a:r>
              <a:rPr lang="ar-SA" sz="2400" dirty="0" err="1" smtClean="0">
                <a:effectLst>
                  <a:outerShdw blurRad="38100" dist="38100" dir="2700000" algn="tl">
                    <a:srgbClr val="000000">
                      <a:alpha val="43137"/>
                    </a:srgbClr>
                  </a:outerShdw>
                </a:effectLst>
              </a:rPr>
              <a:t>رقم . .</a:t>
            </a:r>
            <a:r>
              <a:rPr lang="ar-SA" sz="2400" dirty="0" smtClean="0">
                <a:effectLst>
                  <a:outerShdw blurRad="38100" dist="38100" dir="2700000" algn="tl">
                    <a:srgbClr val="000000">
                      <a:alpha val="43137"/>
                    </a:srgbClr>
                  </a:outerShdw>
                </a:effectLst>
              </a:rPr>
              <a:t> </a:t>
            </a:r>
            <a:r>
              <a:rPr lang="ar-SA" sz="2400" dirty="0" err="1" smtClean="0">
                <a:effectLst>
                  <a:outerShdw blurRad="38100" dist="38100" dir="2700000" algn="tl">
                    <a:srgbClr val="000000">
                      <a:alpha val="43137"/>
                    </a:srgbClr>
                  </a:outerShdw>
                </a:effectLst>
              </a:rPr>
              <a:t>.</a:t>
            </a:r>
            <a:r>
              <a:rPr lang="ar-SA" sz="2400" dirty="0" smtClean="0">
                <a:effectLst>
                  <a:outerShdw blurRad="38100" dist="38100" dir="2700000" algn="tl">
                    <a:srgbClr val="000000">
                      <a:alpha val="43137"/>
                    </a:srgbClr>
                  </a:outerShdw>
                </a:effectLst>
              </a:rPr>
              <a:t> في ملكية السيدة ج ح ومؤمن عليها لدى شركة التأمين </a:t>
            </a:r>
            <a:r>
              <a:rPr lang="ar-SA" sz="2400" dirty="0" err="1" smtClean="0">
                <a:effectLst>
                  <a:outerShdw blurRad="38100" dist="38100" dir="2700000" algn="tl">
                    <a:srgbClr val="000000">
                      <a:alpha val="43137"/>
                    </a:srgbClr>
                  </a:outerShdw>
                </a:effectLst>
              </a:rPr>
              <a:t>زوريخ</a:t>
            </a:r>
            <a:r>
              <a:rPr lang="ar-SA" sz="2400" dirty="0" smtClean="0">
                <a:effectLst>
                  <a:outerShdw blurRad="38100" dist="38100" dir="2700000" algn="tl">
                    <a:srgbClr val="000000">
                      <a:alpha val="43137"/>
                    </a:srgbClr>
                  </a:outerShdw>
                </a:effectLst>
              </a:rPr>
              <a:t> نتج عنها إصابته بجروح حسب الشهادة الطبية </a:t>
            </a:r>
            <a:r>
              <a:rPr lang="ar-SA" sz="2400" dirty="0" err="1" smtClean="0">
                <a:effectLst>
                  <a:outerShdw blurRad="38100" dist="38100" dir="2700000" algn="tl">
                    <a:srgbClr val="000000">
                      <a:alpha val="43137"/>
                    </a:srgbClr>
                  </a:outerShdw>
                </a:effectLst>
              </a:rPr>
              <a:t>المنجزة.</a:t>
            </a:r>
            <a:r>
              <a:rPr lang="ar-SA" sz="2400" dirty="0" smtClean="0">
                <a:effectLst>
                  <a:outerShdw blurRad="38100" dist="38100" dir="2700000" algn="tl">
                    <a:srgbClr val="000000">
                      <a:alpha val="43137"/>
                    </a:srgbClr>
                  </a:outerShdw>
                </a:effectLst>
              </a:rPr>
              <a:t> وبناء عليه يلتمس ح ب تحميل المتسبب في الحادثة كامل مسؤوليتها والحكم له بتعويض مسبق قدره 3.000 درهم وإجراء خبرة طبية لتحديد نسب العجز </a:t>
            </a:r>
            <a:r>
              <a:rPr lang="ar-SA" sz="2400" dirty="0" err="1" smtClean="0">
                <a:effectLst>
                  <a:outerShdw blurRad="38100" dist="38100" dir="2700000" algn="tl">
                    <a:srgbClr val="000000">
                      <a:alpha val="43137"/>
                    </a:srgbClr>
                  </a:outerShdw>
                </a:effectLst>
              </a:rPr>
              <a:t>النهائية.</a:t>
            </a:r>
            <a:r>
              <a:rPr lang="ar-SA" sz="2400" dirty="0" smtClean="0">
                <a:effectLst>
                  <a:outerShdw blurRad="38100" dist="38100" dir="2700000" algn="tl">
                    <a:srgbClr val="000000">
                      <a:alpha val="43137"/>
                    </a:srgbClr>
                  </a:outerShdw>
                </a:effectLst>
              </a:rPr>
              <a:t>  </a:t>
            </a:r>
          </a:p>
          <a:p>
            <a:pPr marL="1588" indent="12700" algn="just" rtl="1">
              <a:buNone/>
            </a:pPr>
            <a:endParaRPr lang="ar-SA" sz="2400" b="1" u="sng" spc="600" dirty="0" smtClean="0">
              <a:solidFill>
                <a:schemeClr val="tx1"/>
              </a:solidFill>
              <a:effectLst>
                <a:outerShdw blurRad="38100" dist="38100" dir="2700000" algn="tl">
                  <a:srgbClr val="000000">
                    <a:alpha val="43137"/>
                  </a:srgbClr>
                </a:outerShdw>
              </a:effectLst>
            </a:endParaRPr>
          </a:p>
          <a:p>
            <a:pPr marL="1588" indent="12700" algn="just" rtl="1">
              <a:buNone/>
            </a:pPr>
            <a:r>
              <a:rPr lang="ar-SA" sz="2400" b="1" u="sng" spc="600" dirty="0" err="1" smtClean="0">
                <a:solidFill>
                  <a:schemeClr val="tx1"/>
                </a:solidFill>
                <a:effectLst>
                  <a:outerShdw blurRad="38100" dist="38100" dir="2700000" algn="tl">
                    <a:srgbClr val="000000">
                      <a:alpha val="43137"/>
                    </a:srgbClr>
                  </a:outerShdw>
                </a:effectLst>
              </a:rPr>
              <a:t>الأسئلة :</a:t>
            </a:r>
            <a:r>
              <a:rPr lang="ar-SA" sz="2400" b="1" u="sng" spc="600" dirty="0" smtClean="0">
                <a:solidFill>
                  <a:schemeClr val="tx1"/>
                </a:solidFill>
                <a:effectLst>
                  <a:outerShdw blurRad="38100" dist="38100" dir="2700000" algn="tl">
                    <a:srgbClr val="000000">
                      <a:alpha val="43137"/>
                    </a:srgbClr>
                  </a:outerShdw>
                </a:effectLst>
              </a:rPr>
              <a:t> </a:t>
            </a:r>
            <a:endParaRPr lang="fr-FR" sz="2400" b="1" u="sng" spc="600" dirty="0" smtClean="0">
              <a:solidFill>
                <a:schemeClr val="tx1"/>
              </a:solidFill>
              <a:effectLst>
                <a:outerShdw blurRad="38100" dist="38100" dir="2700000" algn="tl">
                  <a:srgbClr val="000000">
                    <a:alpha val="43137"/>
                  </a:srgbClr>
                </a:outerShdw>
              </a:effectLst>
            </a:endParaRPr>
          </a:p>
          <a:p>
            <a:pPr marL="1588" indent="12700" algn="just" rtl="1">
              <a:buFont typeface="+mj-lt"/>
              <a:buAutoNum type="arabicPeriod"/>
            </a:pPr>
            <a:r>
              <a:rPr lang="fr-FR" sz="2400" b="1" spc="600" dirty="0" smtClean="0">
                <a:solidFill>
                  <a:srgbClr val="FF0000"/>
                </a:solidFill>
                <a:effectLst>
                  <a:outerShdw blurRad="38100" dist="38100" dir="2700000" algn="tl">
                    <a:srgbClr val="000000">
                      <a:alpha val="43137"/>
                    </a:srgbClr>
                  </a:outerShdw>
                </a:effectLst>
              </a:rPr>
              <a:t>. . .</a:t>
            </a:r>
          </a:p>
          <a:p>
            <a:pPr marL="1588" indent="12700" algn="just" rtl="1">
              <a:buFont typeface="+mj-lt"/>
              <a:buAutoNum type="arabicPeriod"/>
            </a:pPr>
            <a:r>
              <a:rPr lang="fr-FR" sz="2400" b="1" spc="600" dirty="0" smtClean="0">
                <a:solidFill>
                  <a:srgbClr val="FF0000"/>
                </a:solidFill>
                <a:effectLst>
                  <a:outerShdw blurRad="38100" dist="38100" dir="2700000" algn="tl">
                    <a:srgbClr val="000000">
                      <a:alpha val="43137"/>
                    </a:srgbClr>
                  </a:outerShdw>
                </a:effectLst>
              </a:rPr>
              <a:t>. . .</a:t>
            </a:r>
          </a:p>
          <a:p>
            <a:pPr marL="1588" indent="12700" algn="just" rtl="1">
              <a:buFont typeface="+mj-lt"/>
              <a:buAutoNum type="arabicPeriod"/>
            </a:pPr>
            <a:r>
              <a:rPr lang="fr-FR" sz="2400" b="1" spc="600" dirty="0" smtClean="0">
                <a:solidFill>
                  <a:srgbClr val="FF0000"/>
                </a:solidFill>
                <a:effectLst>
                  <a:outerShdw blurRad="38100" dist="38100" dir="2700000" algn="tl">
                    <a:srgbClr val="000000">
                      <a:alpha val="43137"/>
                    </a:srgbClr>
                  </a:outerShdw>
                </a:effectLst>
              </a:rPr>
              <a:t> . . .</a:t>
            </a:r>
            <a:endParaRPr lang="ar-SA" sz="2400" b="1" spc="600" dirty="0" smtClean="0">
              <a:solidFill>
                <a:srgbClr val="FF0000"/>
              </a:solidFill>
              <a:effectLst>
                <a:outerShdw blurRad="38100" dist="38100" dir="2700000" algn="tl">
                  <a:srgbClr val="000000">
                    <a:alpha val="43137"/>
                  </a:srgbClr>
                </a:outerShdw>
              </a:effectLst>
            </a:endParaRPr>
          </a:p>
        </p:txBody>
      </p:sp>
      <p:pic>
        <p:nvPicPr>
          <p:cNvPr id="5" name="~PP798.WAV">
            <a:hlinkClick r:id="" action="ppaction://media"/>
          </p:cNvPr>
          <p:cNvPicPr>
            <a:picLocks noRot="1" noChangeAspect="1"/>
          </p:cNvPicPr>
          <p:nvPr>
            <a:wavAudioFile r:embed="rId1" name="~PP798.WAV"/>
          </p:nvPr>
        </p:nvPicPr>
        <p:blipFill>
          <a:blip r:embed="rId4" cstate="print"/>
          <a:stretch>
            <a:fillRect/>
          </a:stretch>
        </p:blipFill>
        <p:spPr>
          <a:xfrm>
            <a:off x="8632825" y="6346825"/>
            <a:ext cx="304800" cy="304800"/>
          </a:xfrm>
          <a:prstGeom prst="rect">
            <a:avLst/>
          </a:prstGeom>
        </p:spPr>
      </p:pic>
    </p:spTree>
  </p:cSld>
  <p:clrMapOvr>
    <a:masterClrMapping/>
  </p:clrMapOvr>
  <p:transition advTm="596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marL="95250" indent="177800" rtl="1"/>
            <a:r>
              <a:rPr lang="ar-SA" sz="2800" b="1" i="1" dirty="0" err="1" smtClean="0">
                <a:effectLst>
                  <a:outerShdw blurRad="38100" dist="38100" dir="2700000" algn="tl">
                    <a:srgbClr val="000000">
                      <a:alpha val="43137"/>
                    </a:srgbClr>
                  </a:outerShdw>
                </a:effectLst>
              </a:rPr>
              <a:t>مقولة </a:t>
            </a:r>
            <a:r>
              <a:rPr lang="ar-SA" sz="2800" b="1" i="1" dirty="0" smtClean="0">
                <a:effectLst>
                  <a:outerShdw blurRad="38100" dist="38100" dir="2700000" algn="tl">
                    <a:srgbClr val="000000">
                      <a:alpha val="43137"/>
                    </a:srgbClr>
                  </a:outerShdw>
                </a:effectLst>
              </a:rPr>
              <a:t>+ أسئلة </a:t>
            </a:r>
            <a:endParaRPr lang="fr-FR" sz="2800" b="1" i="1" dirty="0" smtClean="0">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a:xfrm>
            <a:off x="457200" y="908720"/>
            <a:ext cx="8229600" cy="5217443"/>
          </a:xfrm>
        </p:spPr>
        <p:style>
          <a:lnRef idx="2">
            <a:schemeClr val="dk1"/>
          </a:lnRef>
          <a:fillRef idx="1">
            <a:schemeClr val="lt1"/>
          </a:fillRef>
          <a:effectRef idx="0">
            <a:schemeClr val="dk1"/>
          </a:effectRef>
          <a:fontRef idx="minor">
            <a:schemeClr val="dk1"/>
          </a:fontRef>
        </p:style>
        <p:txBody>
          <a:bodyPr>
            <a:normAutofit lnSpcReduction="10000"/>
          </a:bodyPr>
          <a:lstStyle/>
          <a:p>
            <a:pPr marL="1588" indent="12700" algn="just" rtl="1">
              <a:lnSpc>
                <a:spcPct val="150000"/>
              </a:lnSpc>
              <a:buNone/>
            </a:pPr>
            <a:r>
              <a:rPr lang="ar-SA" sz="2400" dirty="0" smtClean="0"/>
              <a:t>ويعتبر </a:t>
            </a:r>
            <a:r>
              <a:rPr lang="ar-SA" sz="2400" b="1" dirty="0" smtClean="0"/>
              <a:t>الاستاذ مصطفى </a:t>
            </a:r>
            <a:r>
              <a:rPr lang="ar-SA" sz="2400" b="1" dirty="0" err="1" smtClean="0"/>
              <a:t>الزرقا</a:t>
            </a:r>
            <a:r>
              <a:rPr lang="ar-SA" sz="2400" dirty="0" smtClean="0"/>
              <a:t> من أبرز القائلين بجواز التأمين إطلاقا، يقول في رسالته عقد التأمين وموقف الشريعة الإسلامية </a:t>
            </a:r>
            <a:r>
              <a:rPr lang="ar-SA" sz="2400" dirty="0" err="1" smtClean="0"/>
              <a:t>منه: </a:t>
            </a:r>
            <a:r>
              <a:rPr lang="ar-SA" sz="2400" dirty="0" smtClean="0"/>
              <a:t>( </a:t>
            </a:r>
            <a:r>
              <a:rPr lang="ar-SA" sz="2400" b="1" dirty="0" smtClean="0">
                <a:solidFill>
                  <a:srgbClr val="FF0000"/>
                </a:solidFill>
                <a:effectLst>
                  <a:outerShdw blurRad="38100" dist="38100" dir="2700000" algn="tl">
                    <a:srgbClr val="000000">
                      <a:alpha val="43137"/>
                    </a:srgbClr>
                  </a:outerShdw>
                </a:effectLst>
              </a:rPr>
              <a:t>أن الأصل في العقد الإباحة ولم توجب الشريعة حصر الناس  في العقود المعروفة قبلا، ولم تمنعهم من أي عقد جديد تدعوهم حاجتهم الزمنية إليه، إذا كان غير مخالف لنظام التعاقد الشرعي وشرائطه العامة، ثم يشبه </a:t>
            </a:r>
            <a:r>
              <a:rPr lang="ar-SA" sz="2400" b="1" dirty="0" err="1" smtClean="0">
                <a:solidFill>
                  <a:srgbClr val="FF0000"/>
                </a:solidFill>
                <a:effectLst>
                  <a:outerShdw blurRad="38100" dist="38100" dir="2700000" algn="tl">
                    <a:srgbClr val="000000">
                      <a:alpha val="43137"/>
                    </a:srgbClr>
                  </a:outerShdw>
                </a:effectLst>
              </a:rPr>
              <a:t>التأمين </a:t>
            </a:r>
            <a:r>
              <a:rPr lang="ar-SA" sz="2400" b="1" dirty="0" smtClean="0">
                <a:solidFill>
                  <a:srgbClr val="FF0000"/>
                </a:solidFill>
                <a:effectLst>
                  <a:outerShdw blurRad="38100" dist="38100" dir="2700000" algn="tl">
                    <a:srgbClr val="000000">
                      <a:alpha val="43137"/>
                    </a:srgbClr>
                  </a:outerShdw>
                </a:effectLst>
              </a:rPr>
              <a:t>" بعقد الموالاة وضمان خطر الطريق" </a:t>
            </a:r>
            <a:r>
              <a:rPr lang="ar-SA" sz="2400" b="1" dirty="0" err="1" smtClean="0">
                <a:solidFill>
                  <a:srgbClr val="FF0000"/>
                </a:solidFill>
                <a:effectLst>
                  <a:outerShdw blurRad="38100" dist="38100" dir="2700000" algn="tl">
                    <a:srgbClr val="000000">
                      <a:alpha val="43137"/>
                    </a:srgbClr>
                  </a:outerShdw>
                </a:effectLst>
              </a:rPr>
              <a:t>و </a:t>
            </a:r>
            <a:r>
              <a:rPr lang="ar-SA" sz="2400" b="1" dirty="0" smtClean="0">
                <a:solidFill>
                  <a:srgbClr val="FF0000"/>
                </a:solidFill>
                <a:effectLst>
                  <a:outerShdw blurRad="38100" dist="38100" dir="2700000" algn="tl">
                    <a:srgbClr val="000000">
                      <a:alpha val="43137"/>
                    </a:srgbClr>
                  </a:outerShdw>
                </a:effectLst>
              </a:rPr>
              <a:t>"الوعد </a:t>
            </a:r>
            <a:r>
              <a:rPr lang="ar-SA" sz="2400" b="1" dirty="0" err="1" smtClean="0">
                <a:solidFill>
                  <a:srgbClr val="FF0000"/>
                </a:solidFill>
                <a:effectLst>
                  <a:outerShdw blurRad="38100" dist="38100" dir="2700000" algn="tl">
                    <a:srgbClr val="000000">
                      <a:alpha val="43137"/>
                    </a:srgbClr>
                  </a:outerShdw>
                </a:effectLst>
              </a:rPr>
              <a:t>الملزم </a:t>
            </a:r>
            <a:r>
              <a:rPr lang="ar-SA" sz="2400" b="1" dirty="0" smtClean="0">
                <a:solidFill>
                  <a:srgbClr val="FF0000"/>
                </a:solidFill>
                <a:effectLst>
                  <a:outerShdw blurRad="38100" dist="38100" dir="2700000" algn="tl">
                    <a:srgbClr val="000000">
                      <a:alpha val="43137"/>
                    </a:srgbClr>
                  </a:outerShdw>
                </a:effectLst>
              </a:rPr>
              <a:t>" </a:t>
            </a:r>
            <a:r>
              <a:rPr lang="ar-SA" sz="2400" b="1" dirty="0" err="1" smtClean="0">
                <a:solidFill>
                  <a:srgbClr val="FF0000"/>
                </a:solidFill>
                <a:effectLst>
                  <a:outerShdw blurRad="38100" dist="38100" dir="2700000" algn="tl">
                    <a:srgbClr val="000000">
                      <a:alpha val="43137"/>
                    </a:srgbClr>
                  </a:outerShdw>
                </a:effectLst>
              </a:rPr>
              <a:t>و </a:t>
            </a:r>
            <a:r>
              <a:rPr lang="ar-SA" sz="2400" b="1" dirty="0" smtClean="0">
                <a:solidFill>
                  <a:srgbClr val="FF0000"/>
                </a:solidFill>
                <a:effectLst>
                  <a:outerShdw blurRad="38100" dist="38100" dir="2700000" algn="tl">
                    <a:srgbClr val="000000">
                      <a:alpha val="43137"/>
                    </a:srgbClr>
                  </a:outerShdw>
                </a:effectLst>
              </a:rPr>
              <a:t>"نظام </a:t>
            </a:r>
            <a:r>
              <a:rPr lang="ar-SA" sz="2400" b="1" dirty="0" err="1" smtClean="0">
                <a:solidFill>
                  <a:srgbClr val="FF0000"/>
                </a:solidFill>
                <a:effectLst>
                  <a:outerShdw blurRad="38100" dist="38100" dir="2700000" algn="tl">
                    <a:srgbClr val="000000">
                      <a:alpha val="43137"/>
                    </a:srgbClr>
                  </a:outerShdw>
                </a:effectLst>
              </a:rPr>
              <a:t>العواقل</a:t>
            </a:r>
            <a:r>
              <a:rPr lang="ar-SA" sz="2400" b="1" dirty="0" smtClean="0">
                <a:solidFill>
                  <a:srgbClr val="FF0000"/>
                </a:solidFill>
                <a:effectLst>
                  <a:outerShdw blurRad="38100" dist="38100" dir="2700000" algn="tl">
                    <a:srgbClr val="000000">
                      <a:alpha val="43137"/>
                    </a:srgbClr>
                  </a:outerShdw>
                </a:effectLst>
              </a:rPr>
              <a:t> في </a:t>
            </a:r>
            <a:r>
              <a:rPr lang="ar-SA" sz="2400" b="1" dirty="0" err="1" smtClean="0">
                <a:solidFill>
                  <a:srgbClr val="FF0000"/>
                </a:solidFill>
                <a:effectLst>
                  <a:outerShdw blurRad="38100" dist="38100" dir="2700000" algn="tl">
                    <a:srgbClr val="000000">
                      <a:alpha val="43137"/>
                    </a:srgbClr>
                  </a:outerShdw>
                </a:effectLst>
              </a:rPr>
              <a:t>الإسلام"</a:t>
            </a:r>
            <a:r>
              <a:rPr lang="ar-SA" sz="2400" dirty="0" err="1" smtClean="0"/>
              <a:t>)</a:t>
            </a:r>
            <a:r>
              <a:rPr lang="fr-FR" sz="2400" dirty="0" smtClean="0"/>
              <a:t>.</a:t>
            </a:r>
            <a:endParaRPr lang="ar-SA" sz="2400" dirty="0" smtClean="0"/>
          </a:p>
          <a:p>
            <a:pPr marL="1588" indent="12700" algn="just" rtl="1">
              <a:lnSpc>
                <a:spcPct val="150000"/>
              </a:lnSpc>
              <a:buNone/>
            </a:pPr>
            <a:r>
              <a:rPr lang="ar-SA" sz="2400" b="1" u="sng" spc="600" dirty="0" err="1" smtClean="0">
                <a:solidFill>
                  <a:schemeClr val="tx1"/>
                </a:solidFill>
                <a:effectLst>
                  <a:outerShdw blurRad="38100" dist="38100" dir="2700000" algn="tl">
                    <a:srgbClr val="000000">
                      <a:alpha val="43137"/>
                    </a:srgbClr>
                  </a:outerShdw>
                </a:effectLst>
              </a:rPr>
              <a:t>الأسئلة :</a:t>
            </a:r>
            <a:endParaRPr lang="ar-SA" sz="2400" b="1" u="sng" spc="600" dirty="0" smtClean="0">
              <a:solidFill>
                <a:schemeClr val="tx1"/>
              </a:solidFill>
              <a:effectLst>
                <a:outerShdw blurRad="38100" dist="38100" dir="2700000" algn="tl">
                  <a:srgbClr val="000000">
                    <a:alpha val="43137"/>
                  </a:srgbClr>
                </a:outerShdw>
              </a:effectLst>
            </a:endParaRPr>
          </a:p>
          <a:p>
            <a:pPr marL="1588" indent="12700" algn="just" rtl="1">
              <a:lnSpc>
                <a:spcPct val="150000"/>
              </a:lnSpc>
              <a:buNone/>
            </a:pPr>
            <a:r>
              <a:rPr lang="ar-SA" sz="2400" b="1" spc="600" dirty="0" err="1" smtClean="0">
                <a:solidFill>
                  <a:srgbClr val="FF0000"/>
                </a:solidFill>
                <a:effectLst>
                  <a:outerShdw blurRad="38100" dist="38100" dir="2700000" algn="tl">
                    <a:srgbClr val="000000">
                      <a:alpha val="43137"/>
                    </a:srgbClr>
                  </a:outerShdw>
                </a:effectLst>
              </a:rPr>
              <a:t>1- . .</a:t>
            </a:r>
            <a:r>
              <a:rPr lang="ar-SA" sz="2400" b="1" spc="600" dirty="0" smtClean="0">
                <a:solidFill>
                  <a:srgbClr val="FF0000"/>
                </a:solidFill>
                <a:effectLst>
                  <a:outerShdw blurRad="38100" dist="38100" dir="2700000" algn="tl">
                    <a:srgbClr val="000000">
                      <a:alpha val="43137"/>
                    </a:srgbClr>
                  </a:outerShdw>
                </a:effectLst>
              </a:rPr>
              <a:t> </a:t>
            </a:r>
            <a:r>
              <a:rPr lang="ar-SA" sz="2400" b="1" spc="600" dirty="0" err="1" smtClean="0">
                <a:solidFill>
                  <a:srgbClr val="FF0000"/>
                </a:solidFill>
                <a:effectLst>
                  <a:outerShdw blurRad="38100" dist="38100" dir="2700000" algn="tl">
                    <a:srgbClr val="000000">
                      <a:alpha val="43137"/>
                    </a:srgbClr>
                  </a:outerShdw>
                </a:effectLst>
              </a:rPr>
              <a:t>.</a:t>
            </a:r>
            <a:r>
              <a:rPr lang="ar-SA" sz="2400" b="1" spc="600" dirty="0" smtClean="0">
                <a:solidFill>
                  <a:srgbClr val="FF0000"/>
                </a:solidFill>
                <a:effectLst>
                  <a:outerShdw blurRad="38100" dist="38100" dir="2700000" algn="tl">
                    <a:srgbClr val="000000">
                      <a:alpha val="43137"/>
                    </a:srgbClr>
                  </a:outerShdw>
                </a:effectLst>
              </a:rPr>
              <a:t> </a:t>
            </a:r>
          </a:p>
          <a:p>
            <a:pPr marL="1588" indent="12700" algn="just" rtl="1">
              <a:lnSpc>
                <a:spcPct val="150000"/>
              </a:lnSpc>
              <a:buNone/>
            </a:pPr>
            <a:r>
              <a:rPr lang="ar-SA" sz="2400" b="1" spc="600" dirty="0" err="1" smtClean="0">
                <a:solidFill>
                  <a:srgbClr val="FF0000"/>
                </a:solidFill>
                <a:effectLst>
                  <a:outerShdw blurRad="38100" dist="38100" dir="2700000" algn="tl">
                    <a:srgbClr val="000000">
                      <a:alpha val="43137"/>
                    </a:srgbClr>
                  </a:outerShdw>
                </a:effectLst>
              </a:rPr>
              <a:t>2- . .</a:t>
            </a:r>
            <a:r>
              <a:rPr lang="ar-SA" sz="2400" b="1" spc="600" dirty="0" smtClean="0">
                <a:solidFill>
                  <a:srgbClr val="FF0000"/>
                </a:solidFill>
                <a:effectLst>
                  <a:outerShdw blurRad="38100" dist="38100" dir="2700000" algn="tl">
                    <a:srgbClr val="000000">
                      <a:alpha val="43137"/>
                    </a:srgbClr>
                  </a:outerShdw>
                </a:effectLst>
              </a:rPr>
              <a:t> </a:t>
            </a:r>
            <a:r>
              <a:rPr lang="ar-SA" sz="2400" b="1" spc="600" dirty="0" err="1" smtClean="0">
                <a:solidFill>
                  <a:srgbClr val="FF0000"/>
                </a:solidFill>
                <a:effectLst>
                  <a:outerShdw blurRad="38100" dist="38100" dir="2700000" algn="tl">
                    <a:srgbClr val="000000">
                      <a:alpha val="43137"/>
                    </a:srgbClr>
                  </a:outerShdw>
                </a:effectLst>
              </a:rPr>
              <a:t>.</a:t>
            </a:r>
            <a:r>
              <a:rPr lang="ar-SA" sz="2400" b="1" spc="600" dirty="0" smtClean="0">
                <a:solidFill>
                  <a:srgbClr val="FF0000"/>
                </a:solidFill>
                <a:effectLst>
                  <a:outerShdw blurRad="38100" dist="38100" dir="2700000" algn="tl">
                    <a:srgbClr val="000000">
                      <a:alpha val="43137"/>
                    </a:srgbClr>
                  </a:outerShdw>
                </a:effectLst>
              </a:rPr>
              <a:t> </a:t>
            </a:r>
          </a:p>
        </p:txBody>
      </p:sp>
      <p:pic>
        <p:nvPicPr>
          <p:cNvPr id="5" name="~PP284.WAV">
            <a:hlinkClick r:id="" action="ppaction://media"/>
          </p:cNvPr>
          <p:cNvPicPr>
            <a:picLocks noRot="1" noChangeAspect="1"/>
          </p:cNvPicPr>
          <p:nvPr>
            <a:wavAudioFile r:embed="rId1" name="~PP284.WAV"/>
          </p:nvPr>
        </p:nvPicPr>
        <p:blipFill>
          <a:blip r:embed="rId4" cstate="print"/>
          <a:stretch>
            <a:fillRect/>
          </a:stretch>
        </p:blipFill>
        <p:spPr>
          <a:xfrm>
            <a:off x="8632825" y="6346825"/>
            <a:ext cx="304800" cy="304800"/>
          </a:xfrm>
          <a:prstGeom prst="rect">
            <a:avLst/>
          </a:prstGeom>
        </p:spPr>
      </p:pic>
    </p:spTree>
  </p:cSld>
  <p:clrMapOvr>
    <a:masterClrMapping/>
  </p:clrMapOvr>
  <p:transition advTm="648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marL="95250" indent="177800" rtl="1"/>
            <a:r>
              <a:rPr lang="ar-SA" sz="2800" b="1" i="1" dirty="0" smtClean="0">
                <a:effectLst>
                  <a:outerShdw blurRad="38100" dist="38100" dir="2700000" algn="tl">
                    <a:srgbClr val="000000">
                      <a:alpha val="43137"/>
                    </a:srgbClr>
                  </a:outerShdw>
                </a:effectLst>
              </a:rPr>
              <a:t>سؤال المقارنة </a:t>
            </a:r>
            <a:endParaRPr lang="fr-FR" sz="2800" b="1" i="1" dirty="0" smtClean="0">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a:xfrm>
            <a:off x="457200" y="908720"/>
            <a:ext cx="8229600" cy="5217443"/>
          </a:xfrm>
        </p:spPr>
        <p:style>
          <a:lnRef idx="2">
            <a:schemeClr val="dk1"/>
          </a:lnRef>
          <a:fillRef idx="1">
            <a:schemeClr val="lt1"/>
          </a:fillRef>
          <a:effectRef idx="0">
            <a:schemeClr val="dk1"/>
          </a:effectRef>
          <a:fontRef idx="minor">
            <a:schemeClr val="dk1"/>
          </a:fontRef>
        </p:style>
        <p:txBody>
          <a:bodyPr>
            <a:normAutofit/>
          </a:bodyPr>
          <a:lstStyle/>
          <a:p>
            <a:pPr marL="1588" indent="12700" algn="just" rtl="1">
              <a:lnSpc>
                <a:spcPct val="150000"/>
              </a:lnSpc>
              <a:buNone/>
            </a:pPr>
            <a:r>
              <a:rPr lang="ar-SA" sz="2800" b="1" spc="600" dirty="0" smtClean="0">
                <a:solidFill>
                  <a:schemeClr val="tx1"/>
                </a:solidFill>
                <a:effectLst>
                  <a:outerShdw blurRad="38100" dist="38100" dir="2700000" algn="tl">
                    <a:srgbClr val="000000">
                      <a:alpha val="43137"/>
                    </a:srgbClr>
                  </a:outerShdw>
                </a:effectLst>
              </a:rPr>
              <a:t>يبدأ بالصيغ </a:t>
            </a:r>
            <a:r>
              <a:rPr lang="ar-SA" sz="2800" b="1" spc="600" dirty="0" err="1" smtClean="0">
                <a:solidFill>
                  <a:schemeClr val="tx1"/>
                </a:solidFill>
                <a:effectLst>
                  <a:outerShdw blurRad="38100" dist="38100" dir="2700000" algn="tl">
                    <a:srgbClr val="000000">
                      <a:alpha val="43137"/>
                    </a:srgbClr>
                  </a:outerShdw>
                </a:effectLst>
              </a:rPr>
              <a:t>التالية :</a:t>
            </a:r>
            <a:endParaRPr lang="ar-SA" sz="2800" b="1" spc="600" dirty="0" smtClean="0">
              <a:solidFill>
                <a:schemeClr val="tx1"/>
              </a:solidFill>
              <a:effectLst>
                <a:outerShdw blurRad="38100" dist="38100" dir="2700000" algn="tl">
                  <a:srgbClr val="000000">
                    <a:alpha val="43137"/>
                  </a:srgbClr>
                </a:outerShdw>
              </a:effectLst>
            </a:endParaRPr>
          </a:p>
          <a:p>
            <a:pPr marL="1588" indent="12700" algn="just" rtl="1">
              <a:lnSpc>
                <a:spcPct val="150000"/>
              </a:lnSpc>
              <a:buFont typeface="+mj-lt"/>
              <a:buAutoNum type="arabicParenR"/>
            </a:pPr>
            <a:r>
              <a:rPr lang="ar-SA" sz="2400" b="1" spc="600" dirty="0" smtClean="0">
                <a:solidFill>
                  <a:srgbClr val="FF0000"/>
                </a:solidFill>
                <a:effectLst>
                  <a:outerShdw blurRad="38100" dist="38100" dir="2700000" algn="tl">
                    <a:srgbClr val="000000">
                      <a:alpha val="43137"/>
                    </a:srgbClr>
                  </a:outerShdw>
                </a:effectLst>
              </a:rPr>
              <a:t>قارن </a:t>
            </a:r>
            <a:r>
              <a:rPr lang="ar-SA" sz="2400" b="1" spc="600" dirty="0" err="1" smtClean="0">
                <a:solidFill>
                  <a:srgbClr val="FF0000"/>
                </a:solidFill>
                <a:effectLst>
                  <a:outerShdw blurRad="38100" dist="38100" dir="2700000" algn="tl">
                    <a:srgbClr val="000000">
                      <a:alpha val="43137"/>
                    </a:srgbClr>
                  </a:outerShdw>
                </a:effectLst>
              </a:rPr>
              <a:t>بين . .</a:t>
            </a:r>
            <a:r>
              <a:rPr lang="ar-SA" sz="2400" b="1" spc="600" dirty="0" smtClean="0">
                <a:solidFill>
                  <a:srgbClr val="FF0000"/>
                </a:solidFill>
                <a:effectLst>
                  <a:outerShdw blurRad="38100" dist="38100" dir="2700000" algn="tl">
                    <a:srgbClr val="000000">
                      <a:alpha val="43137"/>
                    </a:srgbClr>
                  </a:outerShdw>
                </a:effectLst>
              </a:rPr>
              <a:t> </a:t>
            </a:r>
            <a:r>
              <a:rPr lang="ar-SA" sz="2400" b="1" spc="600" dirty="0" err="1" smtClean="0">
                <a:solidFill>
                  <a:srgbClr val="FF0000"/>
                </a:solidFill>
                <a:effectLst>
                  <a:outerShdw blurRad="38100" dist="38100" dir="2700000" algn="tl">
                    <a:srgbClr val="000000">
                      <a:alpha val="43137"/>
                    </a:srgbClr>
                  </a:outerShdw>
                </a:effectLst>
              </a:rPr>
              <a:t>.</a:t>
            </a:r>
            <a:r>
              <a:rPr lang="ar-SA" sz="2400" b="1" spc="600" dirty="0" smtClean="0">
                <a:solidFill>
                  <a:srgbClr val="FF0000"/>
                </a:solidFill>
                <a:effectLst>
                  <a:outerShdw blurRad="38100" dist="38100" dir="2700000" algn="tl">
                    <a:srgbClr val="000000">
                      <a:alpha val="43137"/>
                    </a:srgbClr>
                  </a:outerShdw>
                </a:effectLst>
              </a:rPr>
              <a:t> </a:t>
            </a:r>
          </a:p>
          <a:p>
            <a:pPr marL="1588" indent="12700" algn="just" rtl="1">
              <a:lnSpc>
                <a:spcPct val="150000"/>
              </a:lnSpc>
              <a:buFont typeface="+mj-lt"/>
              <a:buAutoNum type="arabicParenR"/>
            </a:pPr>
            <a:r>
              <a:rPr lang="ar-SA" sz="2400" b="1" spc="600" dirty="0" smtClean="0">
                <a:solidFill>
                  <a:srgbClr val="FF0000"/>
                </a:solidFill>
                <a:effectLst>
                  <a:outerShdw blurRad="38100" dist="38100" dir="2700000" algn="tl">
                    <a:srgbClr val="000000">
                      <a:alpha val="43137"/>
                    </a:srgbClr>
                  </a:outerShdw>
                </a:effectLst>
              </a:rPr>
              <a:t>ميز </a:t>
            </a:r>
            <a:r>
              <a:rPr lang="ar-SA" sz="2400" b="1" spc="600" dirty="0" err="1" smtClean="0">
                <a:solidFill>
                  <a:srgbClr val="FF0000"/>
                </a:solidFill>
                <a:effectLst>
                  <a:outerShdw blurRad="38100" dist="38100" dir="2700000" algn="tl">
                    <a:srgbClr val="000000">
                      <a:alpha val="43137"/>
                    </a:srgbClr>
                  </a:outerShdw>
                </a:effectLst>
              </a:rPr>
              <a:t>بين. .</a:t>
            </a:r>
            <a:r>
              <a:rPr lang="ar-SA" sz="2400" b="1" spc="600" dirty="0" smtClean="0">
                <a:solidFill>
                  <a:srgbClr val="FF0000"/>
                </a:solidFill>
                <a:effectLst>
                  <a:outerShdw blurRad="38100" dist="38100" dir="2700000" algn="tl">
                    <a:srgbClr val="000000">
                      <a:alpha val="43137"/>
                    </a:srgbClr>
                  </a:outerShdw>
                </a:effectLst>
              </a:rPr>
              <a:t> </a:t>
            </a:r>
            <a:r>
              <a:rPr lang="ar-SA" sz="2400" b="1" spc="600" dirty="0" err="1" smtClean="0">
                <a:solidFill>
                  <a:srgbClr val="FF0000"/>
                </a:solidFill>
                <a:effectLst>
                  <a:outerShdw blurRad="38100" dist="38100" dir="2700000" algn="tl">
                    <a:srgbClr val="000000">
                      <a:alpha val="43137"/>
                    </a:srgbClr>
                  </a:outerShdw>
                </a:effectLst>
              </a:rPr>
              <a:t>.</a:t>
            </a:r>
            <a:endParaRPr lang="ar-SA" sz="2400" b="1" spc="600" dirty="0" smtClean="0">
              <a:solidFill>
                <a:srgbClr val="FF0000"/>
              </a:solidFill>
              <a:effectLst>
                <a:outerShdw blurRad="38100" dist="38100" dir="2700000" algn="tl">
                  <a:srgbClr val="000000">
                    <a:alpha val="43137"/>
                  </a:srgbClr>
                </a:outerShdw>
              </a:effectLst>
            </a:endParaRPr>
          </a:p>
          <a:p>
            <a:pPr marL="1588" indent="12700" algn="just" rtl="1">
              <a:lnSpc>
                <a:spcPct val="150000"/>
              </a:lnSpc>
              <a:buFont typeface="+mj-lt"/>
              <a:buAutoNum type="arabicParenR"/>
            </a:pPr>
            <a:r>
              <a:rPr lang="ar-SA" sz="2400" b="1" spc="600" dirty="0" smtClean="0">
                <a:solidFill>
                  <a:srgbClr val="FF0000"/>
                </a:solidFill>
                <a:effectLst>
                  <a:outerShdw blurRad="38100" dist="38100" dir="2700000" algn="tl">
                    <a:srgbClr val="000000">
                      <a:alpha val="43137"/>
                    </a:srgbClr>
                  </a:outerShdw>
                </a:effectLst>
              </a:rPr>
              <a:t>أبرز أوجه التشابه وأوجه لاختلاف </a:t>
            </a:r>
            <a:r>
              <a:rPr lang="ar-SA" sz="2400" b="1" spc="600" dirty="0" err="1" smtClean="0">
                <a:solidFill>
                  <a:srgbClr val="FF0000"/>
                </a:solidFill>
                <a:effectLst>
                  <a:outerShdw blurRad="38100" dist="38100" dir="2700000" algn="tl">
                    <a:srgbClr val="000000">
                      <a:alpha val="43137"/>
                    </a:srgbClr>
                  </a:outerShdw>
                </a:effectLst>
              </a:rPr>
              <a:t>بين . .</a:t>
            </a:r>
            <a:r>
              <a:rPr lang="ar-SA" sz="2400" b="1" spc="600" dirty="0" smtClean="0">
                <a:solidFill>
                  <a:srgbClr val="FF0000"/>
                </a:solidFill>
                <a:effectLst>
                  <a:outerShdw blurRad="38100" dist="38100" dir="2700000" algn="tl">
                    <a:srgbClr val="000000">
                      <a:alpha val="43137"/>
                    </a:srgbClr>
                  </a:outerShdw>
                </a:effectLst>
              </a:rPr>
              <a:t> </a:t>
            </a:r>
            <a:r>
              <a:rPr lang="ar-SA" sz="2400" b="1" spc="600" dirty="0" err="1" smtClean="0">
                <a:solidFill>
                  <a:srgbClr val="FF0000"/>
                </a:solidFill>
                <a:effectLst>
                  <a:outerShdw blurRad="38100" dist="38100" dir="2700000" algn="tl">
                    <a:srgbClr val="000000">
                      <a:alpha val="43137"/>
                    </a:srgbClr>
                  </a:outerShdw>
                </a:effectLst>
              </a:rPr>
              <a:t>.</a:t>
            </a:r>
            <a:r>
              <a:rPr lang="ar-SA" sz="2400" b="1" spc="600" dirty="0" smtClean="0">
                <a:solidFill>
                  <a:srgbClr val="FF0000"/>
                </a:solidFill>
                <a:effectLst>
                  <a:outerShdw blurRad="38100" dist="38100" dir="2700000" algn="tl">
                    <a:srgbClr val="000000">
                      <a:alpha val="43137"/>
                    </a:srgbClr>
                  </a:outerShdw>
                </a:effectLst>
              </a:rPr>
              <a:t> </a:t>
            </a:r>
          </a:p>
          <a:p>
            <a:pPr marL="1588" indent="12700" algn="just" rtl="1">
              <a:lnSpc>
                <a:spcPct val="150000"/>
              </a:lnSpc>
              <a:buFont typeface="+mj-lt"/>
              <a:buAutoNum type="arabicParenR"/>
            </a:pPr>
            <a:r>
              <a:rPr lang="ar-SA" sz="2400" b="1" spc="600" dirty="0" smtClean="0">
                <a:solidFill>
                  <a:srgbClr val="FF0000"/>
                </a:solidFill>
                <a:effectLst>
                  <a:outerShdw blurRad="38100" dist="38100" dir="2700000" algn="tl">
                    <a:srgbClr val="000000">
                      <a:alpha val="43137"/>
                    </a:srgbClr>
                  </a:outerShdw>
                </a:effectLst>
              </a:rPr>
              <a:t>فاضل </a:t>
            </a:r>
            <a:r>
              <a:rPr lang="ar-SA" sz="2400" b="1" spc="600" dirty="0" err="1" smtClean="0">
                <a:solidFill>
                  <a:srgbClr val="FF0000"/>
                </a:solidFill>
                <a:effectLst>
                  <a:outerShdw blurRad="38100" dist="38100" dir="2700000" algn="tl">
                    <a:srgbClr val="000000">
                      <a:alpha val="43137"/>
                    </a:srgbClr>
                  </a:outerShdw>
                </a:effectLst>
              </a:rPr>
              <a:t>بين . .</a:t>
            </a:r>
            <a:r>
              <a:rPr lang="ar-SA" sz="2400" b="1" spc="600" dirty="0" smtClean="0">
                <a:solidFill>
                  <a:srgbClr val="FF0000"/>
                </a:solidFill>
                <a:effectLst>
                  <a:outerShdw blurRad="38100" dist="38100" dir="2700000" algn="tl">
                    <a:srgbClr val="000000">
                      <a:alpha val="43137"/>
                    </a:srgbClr>
                  </a:outerShdw>
                </a:effectLst>
              </a:rPr>
              <a:t> </a:t>
            </a:r>
            <a:r>
              <a:rPr lang="ar-SA" sz="2400" b="1" spc="600" dirty="0" err="1" smtClean="0">
                <a:solidFill>
                  <a:srgbClr val="FF0000"/>
                </a:solidFill>
                <a:effectLst>
                  <a:outerShdw blurRad="38100" dist="38100" dir="2700000" algn="tl">
                    <a:srgbClr val="000000">
                      <a:alpha val="43137"/>
                    </a:srgbClr>
                  </a:outerShdw>
                </a:effectLst>
              </a:rPr>
              <a:t>.</a:t>
            </a:r>
            <a:endParaRPr lang="ar-SA" sz="2400" b="1" spc="600" dirty="0" smtClean="0">
              <a:solidFill>
                <a:srgbClr val="FF0000"/>
              </a:solidFill>
              <a:effectLst>
                <a:outerShdw blurRad="38100" dist="38100" dir="2700000" algn="tl">
                  <a:srgbClr val="000000">
                    <a:alpha val="43137"/>
                  </a:srgbClr>
                </a:outerShdw>
              </a:effectLst>
            </a:endParaRPr>
          </a:p>
        </p:txBody>
      </p:sp>
      <p:pic>
        <p:nvPicPr>
          <p:cNvPr id="5" name="~PP3966.WAV">
            <a:hlinkClick r:id="" action="ppaction://media"/>
          </p:cNvPr>
          <p:cNvPicPr>
            <a:picLocks noRot="1" noChangeAspect="1"/>
          </p:cNvPicPr>
          <p:nvPr>
            <a:wavAudioFile r:embed="rId1" name="~PP3966.WAV"/>
          </p:nvPr>
        </p:nvPicPr>
        <p:blipFill>
          <a:blip r:embed="rId4" cstate="print"/>
          <a:stretch>
            <a:fillRect/>
          </a:stretch>
        </p:blipFill>
        <p:spPr>
          <a:xfrm>
            <a:off x="8632825" y="6346825"/>
            <a:ext cx="304800" cy="304800"/>
          </a:xfrm>
          <a:prstGeom prst="rect">
            <a:avLst/>
          </a:prstGeom>
        </p:spPr>
      </p:pic>
    </p:spTree>
  </p:cSld>
  <p:clrMapOvr>
    <a:masterClrMapping/>
  </p:clrMapOvr>
  <p:transition advTm="323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rtl="1"/>
            <a:r>
              <a:rPr lang="ar-SA" sz="3600" b="1" spc="300" dirty="0" smtClean="0">
                <a:effectLst>
                  <a:outerShdw blurRad="38100" dist="38100" dir="2700000" algn="tl">
                    <a:srgbClr val="000000">
                      <a:alpha val="43137"/>
                    </a:srgbClr>
                  </a:outerShdw>
                </a:effectLst>
              </a:rPr>
              <a:t>الأحكام العامة </a:t>
            </a:r>
            <a:endParaRPr lang="fr-FR" sz="3600" b="1" spc="3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52736"/>
            <a:ext cx="8229600" cy="5073427"/>
          </a:xfrm>
        </p:spPr>
        <p:style>
          <a:lnRef idx="2">
            <a:schemeClr val="dk1"/>
          </a:lnRef>
          <a:fillRef idx="1">
            <a:schemeClr val="lt1"/>
          </a:fillRef>
          <a:effectRef idx="0">
            <a:schemeClr val="dk1"/>
          </a:effectRef>
          <a:fontRef idx="minor">
            <a:schemeClr val="dk1"/>
          </a:fontRef>
        </p:style>
        <p:txBody>
          <a:bodyPr>
            <a:normAutofit/>
          </a:bodyPr>
          <a:lstStyle/>
          <a:p>
            <a:pPr algn="r" rtl="1">
              <a:buFont typeface="Wingdings" pitchFamily="2" charset="2"/>
              <a:buChar char="§"/>
            </a:pPr>
            <a:r>
              <a:rPr lang="ar-SA" sz="2400" b="1" dirty="0" smtClean="0">
                <a:solidFill>
                  <a:srgbClr val="FF0000"/>
                </a:solidFill>
              </a:rPr>
              <a:t>التعريف والأهمية  </a:t>
            </a:r>
          </a:p>
          <a:p>
            <a:pPr marL="457200" indent="-6350" algn="r" rtl="1">
              <a:buFont typeface="+mj-lt"/>
              <a:buAutoNum type="arabicPeriod"/>
            </a:pPr>
            <a:r>
              <a:rPr lang="ar-SA" sz="2400" i="1" dirty="0" smtClean="0"/>
              <a:t>الشق القانوني </a:t>
            </a:r>
          </a:p>
          <a:p>
            <a:pPr marL="457200" indent="-6350" algn="r" rtl="1">
              <a:buFont typeface="+mj-lt"/>
              <a:buAutoNum type="arabicPeriod"/>
            </a:pPr>
            <a:r>
              <a:rPr lang="ar-SA" sz="2400" i="1" dirty="0" smtClean="0"/>
              <a:t>الشق التقني </a:t>
            </a:r>
          </a:p>
          <a:p>
            <a:pPr algn="r" rtl="1">
              <a:buFont typeface="Wingdings" pitchFamily="2" charset="2"/>
              <a:buChar char="§"/>
            </a:pPr>
            <a:r>
              <a:rPr lang="ar-SA" sz="2400" b="1" dirty="0" smtClean="0">
                <a:solidFill>
                  <a:srgbClr val="FF0000"/>
                </a:solidFill>
              </a:rPr>
              <a:t>التطور التاريخي والوظائف </a:t>
            </a:r>
          </a:p>
          <a:p>
            <a:pPr algn="r" rtl="1">
              <a:buFont typeface="Wingdings" pitchFamily="2" charset="2"/>
              <a:buChar char="§"/>
            </a:pPr>
            <a:r>
              <a:rPr lang="ar-SA" sz="2400" b="1" dirty="0" smtClean="0">
                <a:solidFill>
                  <a:srgbClr val="FF0000"/>
                </a:solidFill>
              </a:rPr>
              <a:t>الفكرة التي يستند إليها </a:t>
            </a:r>
            <a:r>
              <a:rPr lang="ar-SA" sz="2400" b="1" dirty="0" err="1" smtClean="0">
                <a:solidFill>
                  <a:srgbClr val="FF0000"/>
                </a:solidFill>
              </a:rPr>
              <a:t>التأمين</a:t>
            </a:r>
            <a:r>
              <a:rPr lang="ar-SA" sz="2400" dirty="0" err="1" smtClean="0"/>
              <a:t>:</a:t>
            </a:r>
            <a:endParaRPr lang="ar-SA" sz="2400" dirty="0" smtClean="0"/>
          </a:p>
          <a:p>
            <a:pPr algn="r" rtl="1">
              <a:buNone/>
            </a:pPr>
            <a:r>
              <a:rPr lang="ar-SA" sz="2400" dirty="0" smtClean="0"/>
              <a:t> </a:t>
            </a:r>
            <a:r>
              <a:rPr lang="ar-SA" sz="2400" i="1" dirty="0" err="1" smtClean="0"/>
              <a:t>التعاون </a:t>
            </a:r>
            <a:r>
              <a:rPr lang="ar-SA" sz="2400" i="1" dirty="0" smtClean="0"/>
              <a:t>/ </a:t>
            </a:r>
            <a:r>
              <a:rPr lang="ar-SA" sz="2400" i="1" dirty="0" err="1" smtClean="0"/>
              <a:t>التعاضد </a:t>
            </a:r>
            <a:r>
              <a:rPr lang="ar-SA" sz="2400" i="1" dirty="0" smtClean="0"/>
              <a:t>/ التكافل </a:t>
            </a:r>
          </a:p>
          <a:p>
            <a:pPr algn="r" rtl="1">
              <a:buFont typeface="Wingdings" pitchFamily="2" charset="2"/>
              <a:buChar char="§"/>
            </a:pPr>
            <a:r>
              <a:rPr lang="ar-SA" sz="2400" b="1" dirty="0" smtClean="0">
                <a:solidFill>
                  <a:srgbClr val="FF0000"/>
                </a:solidFill>
              </a:rPr>
              <a:t>سؤال </a:t>
            </a:r>
            <a:r>
              <a:rPr lang="ar-SA" sz="2400" b="1" dirty="0" err="1" smtClean="0">
                <a:solidFill>
                  <a:srgbClr val="FF0000"/>
                </a:solidFill>
              </a:rPr>
              <a:t>الشرعية :</a:t>
            </a:r>
            <a:r>
              <a:rPr lang="ar-SA" sz="2400" b="1" dirty="0" smtClean="0">
                <a:solidFill>
                  <a:srgbClr val="FF0000"/>
                </a:solidFill>
              </a:rPr>
              <a:t> </a:t>
            </a:r>
          </a:p>
          <a:p>
            <a:pPr marL="457200" indent="-101600" algn="r" rtl="1">
              <a:buFont typeface="+mj-lt"/>
              <a:buAutoNum type="arabicPeriod"/>
            </a:pPr>
            <a:r>
              <a:rPr lang="ar-SA" sz="2400" i="1" dirty="0" smtClean="0"/>
              <a:t>الآراء المجيزة والمحرمة للتأمين </a:t>
            </a:r>
          </a:p>
          <a:p>
            <a:pPr marL="457200" indent="-101600" algn="r" rtl="1">
              <a:buFont typeface="+mj-lt"/>
              <a:buAutoNum type="arabicPeriod"/>
            </a:pPr>
            <a:r>
              <a:rPr lang="ar-SA" sz="2400" i="1" dirty="0" smtClean="0"/>
              <a:t>الإجابة </a:t>
            </a:r>
            <a:r>
              <a:rPr lang="ar-SA" sz="2400" i="1" dirty="0" err="1" smtClean="0"/>
              <a:t>الشرعية </a:t>
            </a:r>
            <a:r>
              <a:rPr lang="ar-SA" sz="2400" i="1" dirty="0" smtClean="0"/>
              <a:t>: التأمين التكافلي </a:t>
            </a:r>
          </a:p>
          <a:p>
            <a:pPr marL="806450" indent="461963" algn="r" rtl="1">
              <a:buFont typeface="Wingdings" pitchFamily="2" charset="2"/>
              <a:buChar char="ü"/>
            </a:pPr>
            <a:r>
              <a:rPr lang="ar-SA" sz="2000" dirty="0" smtClean="0"/>
              <a:t>التعريف </a:t>
            </a:r>
          </a:p>
          <a:p>
            <a:pPr marL="806450" indent="461963" algn="r" rtl="1">
              <a:buFont typeface="Wingdings" pitchFamily="2" charset="2"/>
              <a:buChar char="ü"/>
            </a:pPr>
            <a:r>
              <a:rPr lang="ar-SA" sz="2000" dirty="0" smtClean="0"/>
              <a:t>الخصائص </a:t>
            </a:r>
            <a:endParaRPr lang="fr-FR" sz="2000" dirty="0"/>
          </a:p>
        </p:txBody>
      </p:sp>
      <p:pic>
        <p:nvPicPr>
          <p:cNvPr id="4" name="~PP1582.WAV">
            <a:hlinkClick r:id="" action="ppaction://media"/>
          </p:cNvPr>
          <p:cNvPicPr>
            <a:picLocks noRot="1" noChangeAspect="1"/>
          </p:cNvPicPr>
          <p:nvPr>
            <a:wavAudioFile r:embed="rId1" name="~PP1582.WAV"/>
          </p:nvPr>
        </p:nvPicPr>
        <p:blipFill>
          <a:blip r:embed="rId3" cstate="print"/>
          <a:stretch>
            <a:fillRect/>
          </a:stretch>
        </p:blipFill>
        <p:spPr>
          <a:xfrm>
            <a:off x="8632825" y="6346825"/>
            <a:ext cx="304800" cy="304800"/>
          </a:xfrm>
          <a:prstGeom prst="rect">
            <a:avLst/>
          </a:prstGeom>
        </p:spPr>
      </p:pic>
    </p:spTree>
  </p:cSld>
  <p:clrMapOvr>
    <a:masterClrMapping/>
  </p:clrMapOvr>
  <p:transition advTm="2654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rtl="1"/>
            <a:r>
              <a:rPr lang="ar-SA" sz="3600" b="1" spc="300" dirty="0" smtClean="0">
                <a:effectLst>
                  <a:outerShdw blurRad="38100" dist="38100" dir="2700000" algn="tl">
                    <a:srgbClr val="000000">
                      <a:alpha val="43137"/>
                    </a:srgbClr>
                  </a:outerShdw>
                </a:effectLst>
              </a:rPr>
              <a:t>عناصر التأمين وأنواعه </a:t>
            </a:r>
            <a:endParaRPr lang="fr-FR" sz="3600" b="1" spc="3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52736"/>
            <a:ext cx="8229600" cy="507342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r" rtl="1">
              <a:buNone/>
            </a:pPr>
            <a:r>
              <a:rPr lang="ar-SA" sz="2400" b="1" spc="300" dirty="0" smtClean="0">
                <a:effectLst>
                  <a:outerShdw blurRad="38100" dist="38100" dir="2700000" algn="tl">
                    <a:srgbClr val="000000">
                      <a:alpha val="43137"/>
                    </a:srgbClr>
                  </a:outerShdw>
                </a:effectLst>
              </a:rPr>
              <a:t>عناصر التأمين </a:t>
            </a:r>
          </a:p>
          <a:p>
            <a:pPr marL="989013" indent="-101600" algn="r" rtl="1">
              <a:buFont typeface="+mj-lt"/>
              <a:buAutoNum type="arabicPeriod"/>
            </a:pPr>
            <a:r>
              <a:rPr lang="ar-SA" sz="2400" dirty="0" err="1" smtClean="0">
                <a:effectLst>
                  <a:outerShdw blurRad="38100" dist="38100" dir="2700000" algn="tl">
                    <a:srgbClr val="000000">
                      <a:alpha val="43137"/>
                    </a:srgbClr>
                  </a:outerShdw>
                </a:effectLst>
              </a:rPr>
              <a:t>الخطر </a:t>
            </a:r>
            <a:r>
              <a:rPr lang="ar-SA" sz="2400" dirty="0" smtClean="0">
                <a:effectLst>
                  <a:outerShdw blurRad="38100" dist="38100" dir="2700000" algn="tl">
                    <a:srgbClr val="000000">
                      <a:alpha val="43137"/>
                    </a:srgbClr>
                  </a:outerShdw>
                </a:effectLst>
              </a:rPr>
              <a:t>= الخصائص </a:t>
            </a:r>
          </a:p>
          <a:p>
            <a:pPr marL="989013" indent="-101600" algn="r" rtl="1">
              <a:buFont typeface="+mj-lt"/>
              <a:buAutoNum type="arabicPeriod"/>
            </a:pPr>
            <a:r>
              <a:rPr lang="ar-SA" sz="2400" dirty="0" err="1" smtClean="0">
                <a:effectLst>
                  <a:outerShdw blurRad="38100" dist="38100" dir="2700000" algn="tl">
                    <a:srgbClr val="000000">
                      <a:alpha val="43137"/>
                    </a:srgbClr>
                  </a:outerShdw>
                </a:effectLst>
              </a:rPr>
              <a:t>القسط </a:t>
            </a:r>
            <a:r>
              <a:rPr lang="ar-SA" sz="2400" dirty="0" smtClean="0">
                <a:effectLst>
                  <a:outerShdw blurRad="38100" dist="38100" dir="2700000" algn="tl">
                    <a:srgbClr val="000000">
                      <a:alpha val="43137"/>
                    </a:srgbClr>
                  </a:outerShdw>
                </a:effectLst>
              </a:rPr>
              <a:t>= الخصائص والمميزات </a:t>
            </a:r>
          </a:p>
          <a:p>
            <a:pPr marL="989013" indent="-101600" algn="r" rtl="1">
              <a:buFont typeface="+mj-lt"/>
              <a:buAutoNum type="arabicPeriod"/>
            </a:pPr>
            <a:r>
              <a:rPr lang="ar-SA" sz="2400" dirty="0" smtClean="0">
                <a:effectLst>
                  <a:outerShdw blurRad="38100" dist="38100" dir="2700000" algn="tl">
                    <a:srgbClr val="000000">
                      <a:alpha val="43137"/>
                    </a:srgbClr>
                  </a:outerShdw>
                </a:effectLst>
              </a:rPr>
              <a:t>مبلغ </a:t>
            </a:r>
            <a:r>
              <a:rPr lang="ar-SA" sz="2400" dirty="0" err="1" smtClean="0">
                <a:effectLst>
                  <a:outerShdw blurRad="38100" dist="38100" dir="2700000" algn="tl">
                    <a:srgbClr val="000000">
                      <a:alpha val="43137"/>
                    </a:srgbClr>
                  </a:outerShdw>
                </a:effectLst>
              </a:rPr>
              <a:t>التأمين </a:t>
            </a:r>
            <a:r>
              <a:rPr lang="ar-SA" sz="2400" dirty="0" smtClean="0">
                <a:effectLst>
                  <a:outerShdw blurRad="38100" dist="38100" dir="2700000" algn="tl">
                    <a:srgbClr val="000000">
                      <a:alpha val="43137"/>
                    </a:srgbClr>
                  </a:outerShdw>
                </a:effectLst>
              </a:rPr>
              <a:t>= الخصائص والمميزات </a:t>
            </a:r>
          </a:p>
          <a:p>
            <a:pPr algn="r" rtl="1">
              <a:buNone/>
            </a:pPr>
            <a:endParaRPr lang="ar-SA" sz="1400" b="1" spc="300" dirty="0" smtClean="0">
              <a:effectLst>
                <a:outerShdw blurRad="38100" dist="38100" dir="2700000" algn="tl">
                  <a:srgbClr val="000000">
                    <a:alpha val="43137"/>
                  </a:srgbClr>
                </a:outerShdw>
              </a:effectLst>
            </a:endParaRPr>
          </a:p>
          <a:p>
            <a:pPr algn="r" rtl="1">
              <a:buNone/>
            </a:pPr>
            <a:r>
              <a:rPr lang="ar-SA" sz="2400" b="1" spc="300" dirty="0" smtClean="0">
                <a:effectLst>
                  <a:outerShdw blurRad="38100" dist="38100" dir="2700000" algn="tl">
                    <a:srgbClr val="000000">
                      <a:alpha val="43137"/>
                    </a:srgbClr>
                  </a:outerShdw>
                </a:effectLst>
              </a:rPr>
              <a:t>أنواع التأمين </a:t>
            </a:r>
            <a:r>
              <a:rPr lang="ar-SA" sz="2400" b="1" spc="300" dirty="0" err="1" smtClean="0">
                <a:effectLst>
                  <a:outerShdw blurRad="38100" dist="38100" dir="2700000" algn="tl">
                    <a:srgbClr val="000000">
                      <a:alpha val="43137"/>
                    </a:srgbClr>
                  </a:outerShdw>
                </a:effectLst>
              </a:rPr>
              <a:t>وأصنافه :</a:t>
            </a:r>
            <a:r>
              <a:rPr lang="ar-SA" sz="2400" b="1" spc="300" dirty="0" smtClean="0">
                <a:effectLst>
                  <a:outerShdw blurRad="38100" dist="38100" dir="2700000" algn="tl">
                    <a:srgbClr val="000000">
                      <a:alpha val="43137"/>
                    </a:srgbClr>
                  </a:outerShdw>
                </a:effectLst>
              </a:rPr>
              <a:t> </a:t>
            </a:r>
          </a:p>
          <a:p>
            <a:pPr algn="r" rtl="1">
              <a:buNone/>
            </a:pPr>
            <a:r>
              <a:rPr lang="ar-SA" sz="2000" dirty="0" smtClean="0"/>
              <a:t>التأمين </a:t>
            </a:r>
            <a:r>
              <a:rPr lang="ar-SA" sz="2000" dirty="0" err="1" smtClean="0"/>
              <a:t>التجاري </a:t>
            </a:r>
            <a:r>
              <a:rPr lang="ar-SA" sz="2000" dirty="0" smtClean="0"/>
              <a:t>= الخصائص </a:t>
            </a:r>
          </a:p>
          <a:p>
            <a:pPr algn="r" rtl="1">
              <a:buNone/>
            </a:pPr>
            <a:r>
              <a:rPr lang="ar-SA" sz="2000" dirty="0" err="1" smtClean="0"/>
              <a:t>والاجتماعي </a:t>
            </a:r>
            <a:r>
              <a:rPr lang="ar-SA" sz="2000" dirty="0" smtClean="0"/>
              <a:t>= الخصائص </a:t>
            </a:r>
          </a:p>
          <a:p>
            <a:pPr algn="r" rtl="1">
              <a:buNone/>
            </a:pPr>
            <a:r>
              <a:rPr lang="ar-SA" sz="2000" dirty="0" err="1" smtClean="0"/>
              <a:t>والتكافلي </a:t>
            </a:r>
            <a:r>
              <a:rPr lang="ar-SA" sz="2000" dirty="0" smtClean="0"/>
              <a:t>= الخصائص </a:t>
            </a:r>
          </a:p>
          <a:p>
            <a:pPr algn="r" rtl="1">
              <a:buNone/>
            </a:pPr>
            <a:endParaRPr lang="ar-SA" sz="1100" dirty="0" smtClean="0"/>
          </a:p>
          <a:p>
            <a:pPr algn="r" rtl="1">
              <a:buNone/>
            </a:pPr>
            <a:endParaRPr lang="ar-SA" sz="2000" dirty="0" smtClean="0"/>
          </a:p>
          <a:p>
            <a:pPr algn="r" rtl="1">
              <a:buNone/>
            </a:pPr>
            <a:r>
              <a:rPr lang="ar-SA" sz="2000" dirty="0" smtClean="0"/>
              <a:t>تأمين </a:t>
            </a:r>
            <a:r>
              <a:rPr lang="ar-SA" sz="2000" dirty="0" err="1" smtClean="0"/>
              <a:t>الأضرار </a:t>
            </a:r>
            <a:r>
              <a:rPr lang="ar-SA" sz="2000" dirty="0" smtClean="0"/>
              <a:t>(الخصائص</a:t>
            </a:r>
            <a:r>
              <a:rPr lang="ar-SA" sz="2000" dirty="0" err="1" smtClean="0"/>
              <a:t>)</a:t>
            </a:r>
            <a:r>
              <a:rPr lang="ar-SA" sz="2000" dirty="0" smtClean="0"/>
              <a:t> </a:t>
            </a:r>
          </a:p>
          <a:p>
            <a:pPr algn="r" rtl="1">
              <a:buNone/>
            </a:pPr>
            <a:r>
              <a:rPr lang="ar-SA" sz="2000" dirty="0" smtClean="0"/>
              <a:t>تأمين على </a:t>
            </a:r>
            <a:r>
              <a:rPr lang="ar-SA" sz="2000" dirty="0" err="1" smtClean="0"/>
              <a:t>الأشخاص  </a:t>
            </a:r>
            <a:r>
              <a:rPr lang="ar-SA" sz="2000" dirty="0" smtClean="0"/>
              <a:t>(الخصائص</a:t>
            </a:r>
            <a:r>
              <a:rPr lang="ar-SA" sz="2000" dirty="0" err="1" smtClean="0"/>
              <a:t>)</a:t>
            </a:r>
            <a:endParaRPr lang="ar-SA" sz="2000" dirty="0" smtClean="0"/>
          </a:p>
          <a:p>
            <a:pPr algn="r" rtl="1">
              <a:buNone/>
            </a:pPr>
            <a:endParaRPr lang="ar-SA" sz="2000" dirty="0" smtClean="0"/>
          </a:p>
          <a:p>
            <a:pPr algn="r" rtl="1">
              <a:buNone/>
            </a:pPr>
            <a:r>
              <a:rPr lang="ar-SA" sz="2000" b="1" dirty="0" smtClean="0">
                <a:effectLst>
                  <a:outerShdw blurRad="38100" dist="38100" dir="2700000" algn="tl">
                    <a:srgbClr val="000000">
                      <a:alpha val="43137"/>
                    </a:srgbClr>
                  </a:outerShdw>
                </a:effectLst>
              </a:rPr>
              <a:t>التمييز بين تأمين الأضرار وتأمين على الأشخاص </a:t>
            </a:r>
            <a:endParaRPr lang="fr-FR" sz="2400" b="1" dirty="0">
              <a:effectLst>
                <a:outerShdw blurRad="38100" dist="38100" dir="2700000" algn="tl">
                  <a:srgbClr val="000000">
                    <a:alpha val="43137"/>
                  </a:srgbClr>
                </a:outerShdw>
              </a:effectLst>
            </a:endParaRPr>
          </a:p>
        </p:txBody>
      </p:sp>
      <p:sp>
        <p:nvSpPr>
          <p:cNvPr id="4" name="Accolade ouvrante 3"/>
          <p:cNvSpPr/>
          <p:nvPr/>
        </p:nvSpPr>
        <p:spPr>
          <a:xfrm>
            <a:off x="5652120" y="3212976"/>
            <a:ext cx="648072" cy="86409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5" name="ZoneTexte 4"/>
          <p:cNvSpPr txBox="1"/>
          <p:nvPr/>
        </p:nvSpPr>
        <p:spPr>
          <a:xfrm>
            <a:off x="1259632" y="3429000"/>
            <a:ext cx="4248472"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2800" b="1" dirty="0" smtClean="0">
                <a:effectLst>
                  <a:outerShdw blurRad="38100" dist="38100" dir="2700000" algn="tl">
                    <a:srgbClr val="000000">
                      <a:alpha val="43137"/>
                    </a:srgbClr>
                  </a:outerShdw>
                </a:effectLst>
              </a:rPr>
              <a:t>انواع التامين </a:t>
            </a:r>
            <a:endParaRPr lang="fr-FR" sz="2800" b="1" dirty="0">
              <a:effectLst>
                <a:outerShdw blurRad="38100" dist="38100" dir="2700000" algn="tl">
                  <a:srgbClr val="000000">
                    <a:alpha val="43137"/>
                  </a:srgbClr>
                </a:outerShdw>
              </a:effectLst>
            </a:endParaRPr>
          </a:p>
        </p:txBody>
      </p:sp>
      <p:sp>
        <p:nvSpPr>
          <p:cNvPr id="6" name="Accolade ouvrante 5"/>
          <p:cNvSpPr/>
          <p:nvPr/>
        </p:nvSpPr>
        <p:spPr>
          <a:xfrm>
            <a:off x="5436096" y="4509120"/>
            <a:ext cx="648072" cy="79208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7" name="ZoneTexte 6"/>
          <p:cNvSpPr txBox="1"/>
          <p:nvPr/>
        </p:nvSpPr>
        <p:spPr>
          <a:xfrm>
            <a:off x="1115616" y="4581128"/>
            <a:ext cx="4248472"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2800" b="1" dirty="0" smtClean="0">
                <a:effectLst>
                  <a:outerShdw blurRad="38100" dist="38100" dir="2700000" algn="tl">
                    <a:srgbClr val="000000">
                      <a:alpha val="43137"/>
                    </a:srgbClr>
                  </a:outerShdw>
                </a:effectLst>
              </a:rPr>
              <a:t>أصناف التامين </a:t>
            </a:r>
            <a:endParaRPr lang="fr-FR" sz="2800" b="1" dirty="0">
              <a:effectLst>
                <a:outerShdw blurRad="38100" dist="38100" dir="2700000" algn="tl">
                  <a:srgbClr val="000000">
                    <a:alpha val="43137"/>
                  </a:srgbClr>
                </a:outerShdw>
              </a:effectLst>
            </a:endParaRPr>
          </a:p>
        </p:txBody>
      </p:sp>
      <p:pic>
        <p:nvPicPr>
          <p:cNvPr id="8" name="~PP2001.WAV">
            <a:hlinkClick r:id="" action="ppaction://media"/>
          </p:cNvPr>
          <p:cNvPicPr>
            <a:picLocks noRot="1" noChangeAspect="1"/>
          </p:cNvPicPr>
          <p:nvPr>
            <a:wavAudioFile r:embed="rId1" name="~PP2001.WAV"/>
          </p:nvPr>
        </p:nvPicPr>
        <p:blipFill>
          <a:blip r:embed="rId3" cstate="print"/>
          <a:stretch>
            <a:fillRect/>
          </a:stretch>
        </p:blipFill>
        <p:spPr>
          <a:xfrm>
            <a:off x="8632825" y="6346825"/>
            <a:ext cx="304800" cy="304800"/>
          </a:xfrm>
          <a:prstGeom prst="rect">
            <a:avLst/>
          </a:prstGeom>
        </p:spPr>
      </p:pic>
    </p:spTree>
  </p:cSld>
  <p:clrMapOvr>
    <a:masterClrMapping/>
  </p:clrMapOvr>
  <p:transition advTm="1395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rtl="1"/>
            <a:r>
              <a:rPr lang="ar-SA" sz="3200" b="1" spc="300" dirty="0" smtClean="0">
                <a:effectLst>
                  <a:outerShdw blurRad="38100" dist="38100" dir="2700000" algn="tl">
                    <a:srgbClr val="000000">
                      <a:alpha val="43137"/>
                    </a:srgbClr>
                  </a:outerShdw>
                </a:effectLst>
              </a:rPr>
              <a:t>التأمينات المنصوص عليها في مدونة التأمينات  </a:t>
            </a:r>
            <a:endParaRPr lang="fr-FR" sz="3200" b="1" spc="300" dirty="0">
              <a:effectLst>
                <a:outerShdw blurRad="38100" dist="38100" dir="2700000" algn="tl">
                  <a:srgbClr val="000000">
                    <a:alpha val="43137"/>
                  </a:srgbClr>
                </a:outerShdw>
              </a:effectLst>
            </a:endParaRPr>
          </a:p>
        </p:txBody>
      </p:sp>
      <p:graphicFrame>
        <p:nvGraphicFramePr>
          <p:cNvPr id="5" name="Espace réservé du contenu 4"/>
          <p:cNvGraphicFramePr>
            <a:graphicFrameLocks noGrp="1"/>
          </p:cNvGraphicFramePr>
          <p:nvPr>
            <p:ph idx="1"/>
          </p:nvPr>
        </p:nvGraphicFramePr>
        <p:xfrm>
          <a:off x="457200" y="1052513"/>
          <a:ext cx="8229600" cy="5090160"/>
        </p:xfrm>
        <a:graphic>
          <a:graphicData uri="http://schemas.openxmlformats.org/drawingml/2006/table">
            <a:tbl>
              <a:tblPr firstRow="1" bandRow="1">
                <a:tableStyleId>{5940675A-B579-460E-94D1-54222C63F5DA}</a:tableStyleId>
              </a:tblPr>
              <a:tblGrid>
                <a:gridCol w="4114800"/>
                <a:gridCol w="4114800"/>
              </a:tblGrid>
              <a:tr h="360263">
                <a:tc>
                  <a:txBody>
                    <a:bodyPr/>
                    <a:lstStyle/>
                    <a:p>
                      <a:pPr algn="ctr" rtl="1">
                        <a:buFont typeface="Wingdings" pitchFamily="2" charset="2"/>
                        <a:buNone/>
                      </a:pPr>
                      <a:r>
                        <a:rPr lang="ar-SA" sz="1800" b="1" dirty="0" smtClean="0">
                          <a:effectLst>
                            <a:outerShdw blurRad="38100" dist="38100" dir="2700000" algn="tl">
                              <a:srgbClr val="000000">
                                <a:alpha val="43137"/>
                              </a:srgbClr>
                            </a:outerShdw>
                          </a:effectLst>
                        </a:rPr>
                        <a:t>تأمينات الأشخاص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b="1" dirty="0" smtClean="0">
                          <a:effectLst>
                            <a:outerShdw blurRad="38100" dist="38100" dir="2700000" algn="tl">
                              <a:srgbClr val="000000">
                                <a:alpha val="43137"/>
                              </a:srgbClr>
                            </a:outerShdw>
                          </a:effectLst>
                        </a:rPr>
                        <a:t>تأمينات الأضرار</a:t>
                      </a:r>
                    </a:p>
                  </a:txBody>
                  <a:tcPr anchor="ctr"/>
                </a:tc>
              </a:tr>
              <a:tr h="1088335">
                <a:tc>
                  <a:txBody>
                    <a:bodyPr/>
                    <a:lstStyle/>
                    <a:p>
                      <a:pPr algn="r" rtl="1">
                        <a:buNone/>
                      </a:pPr>
                      <a:r>
                        <a:rPr lang="ar-SA" sz="1800" b="1" dirty="0" smtClean="0"/>
                        <a:t>التأمينات على الحياة </a:t>
                      </a:r>
                      <a:r>
                        <a:rPr lang="ar-SA" sz="1800" b="1" dirty="0" err="1" smtClean="0"/>
                        <a:t>والرسملة</a:t>
                      </a:r>
                      <a:r>
                        <a:rPr lang="ar-SA" sz="1800" b="1" dirty="0" smtClean="0"/>
                        <a:t> </a:t>
                      </a:r>
                    </a:p>
                    <a:p>
                      <a:pPr algn="r" rtl="1">
                        <a:buNone/>
                      </a:pPr>
                      <a:r>
                        <a:rPr lang="ar-SA" sz="1800" b="1" dirty="0" smtClean="0"/>
                        <a:t>عقد التأمين الجماعي </a:t>
                      </a:r>
                      <a:endParaRPr lang="fr-FR" b="1" dirty="0"/>
                    </a:p>
                  </a:txBody>
                  <a:tcPr/>
                </a:tc>
                <a:tc>
                  <a:txBody>
                    <a:bodyPr/>
                    <a:lstStyle/>
                    <a:p>
                      <a:pPr algn="r" rtl="1">
                        <a:buNone/>
                      </a:pPr>
                      <a:r>
                        <a:rPr lang="ar-SA" sz="1800" b="1" dirty="0" smtClean="0"/>
                        <a:t>التأمينات ضد الحريق </a:t>
                      </a:r>
                    </a:p>
                    <a:p>
                      <a:pPr algn="r" rtl="1">
                        <a:buNone/>
                      </a:pPr>
                      <a:r>
                        <a:rPr lang="ar-SA" sz="1800" b="1" dirty="0" smtClean="0"/>
                        <a:t>التأمينات ضد البرد وموت المواشي </a:t>
                      </a:r>
                    </a:p>
                    <a:p>
                      <a:pPr algn="r" rtl="1">
                        <a:buNone/>
                      </a:pPr>
                      <a:r>
                        <a:rPr lang="ar-SA" sz="1800" b="1" dirty="0" smtClean="0"/>
                        <a:t>تأمينات المسؤولية </a:t>
                      </a:r>
                    </a:p>
                    <a:p>
                      <a:pPr algn="r" rtl="1">
                        <a:buNone/>
                      </a:pPr>
                      <a:r>
                        <a:rPr lang="ar-SA" sz="1800" b="1" dirty="0" smtClean="0"/>
                        <a:t>تأمينات عواقب الوقائع </a:t>
                      </a:r>
                      <a:r>
                        <a:rPr lang="ar-SA" sz="1800" b="1" dirty="0" err="1" smtClean="0"/>
                        <a:t>الكارثية</a:t>
                      </a:r>
                      <a:r>
                        <a:rPr lang="ar-SA" sz="1800" b="1" dirty="0" smtClean="0"/>
                        <a:t> </a:t>
                      </a:r>
                    </a:p>
                  </a:txBody>
                  <a:tcPr/>
                </a:tc>
              </a:tr>
              <a:tr h="370840">
                <a:tc gridSpan="2">
                  <a:txBody>
                    <a:bodyPr/>
                    <a:lstStyle/>
                    <a:p>
                      <a:pPr algn="r" rtl="1">
                        <a:buFont typeface="Wingdings" pitchFamily="2" charset="2"/>
                        <a:buNone/>
                      </a:pPr>
                      <a:r>
                        <a:rPr lang="ar-SA" sz="2000" b="1" spc="300" dirty="0" smtClean="0">
                          <a:effectLst>
                            <a:outerShdw blurRad="38100" dist="38100" dir="2700000" algn="tl">
                              <a:srgbClr val="000000">
                                <a:alpha val="43137"/>
                              </a:srgbClr>
                            </a:outerShdw>
                          </a:effectLst>
                        </a:rPr>
                        <a:t>التأمينات الإجبارية </a:t>
                      </a:r>
                    </a:p>
                  </a:txBody>
                  <a:tcPr/>
                </a:tc>
                <a:tc hMerge="1">
                  <a:txBody>
                    <a:bodyPr/>
                    <a:lstStyle/>
                    <a:p>
                      <a:endParaRPr lang="fr-FR" dirty="0"/>
                    </a:p>
                  </a:txBody>
                  <a:tcPr/>
                </a:tc>
              </a:tr>
              <a:tr h="370840">
                <a:tc>
                  <a:txBody>
                    <a:bodyPr/>
                    <a:lstStyle/>
                    <a:p>
                      <a:pPr algn="r" rtl="1"/>
                      <a:r>
                        <a:rPr lang="ar-SA" b="1" dirty="0" smtClean="0">
                          <a:effectLst>
                            <a:outerShdw blurRad="38100" dist="38100" dir="2700000" algn="tl">
                              <a:srgbClr val="000000">
                                <a:alpha val="43137"/>
                              </a:srgbClr>
                            </a:outerShdw>
                          </a:effectLst>
                        </a:rPr>
                        <a:t>تأمينات </a:t>
                      </a:r>
                      <a:r>
                        <a:rPr lang="ar-SA" b="1" dirty="0" err="1" smtClean="0">
                          <a:effectLst>
                            <a:outerShdw blurRad="38100" dist="38100" dir="2700000" algn="tl">
                              <a:srgbClr val="000000">
                                <a:alpha val="43137"/>
                              </a:srgbClr>
                            </a:outerShdw>
                          </a:effectLst>
                        </a:rPr>
                        <a:t>البناء :</a:t>
                      </a:r>
                      <a:endParaRPr lang="ar-SA" b="1" dirty="0" smtClean="0">
                        <a:effectLst>
                          <a:outerShdw blurRad="38100" dist="38100" dir="2700000" algn="tl">
                            <a:srgbClr val="000000">
                              <a:alpha val="43137"/>
                            </a:srgbClr>
                          </a:outerShdw>
                        </a:effectLst>
                      </a:endParaRPr>
                    </a:p>
                    <a:p>
                      <a:pPr marL="177800" indent="177800" algn="r" rtl="1">
                        <a:buFont typeface="Arial" pitchFamily="34" charset="0"/>
                        <a:buChar char="•"/>
                      </a:pPr>
                      <a:r>
                        <a:rPr lang="ar-SA" i="1" dirty="0" smtClean="0"/>
                        <a:t>تأمينات مخاطر الورش </a:t>
                      </a:r>
                    </a:p>
                    <a:p>
                      <a:pPr marL="177800" indent="177800" algn="r" rtl="1">
                        <a:buFont typeface="Arial" pitchFamily="34" charset="0"/>
                        <a:buChar char="•"/>
                      </a:pPr>
                      <a:r>
                        <a:rPr lang="ar-SA" i="1" dirty="0" smtClean="0"/>
                        <a:t>تأمين المسؤولية المدنية العشرية </a:t>
                      </a:r>
                      <a:endParaRPr lang="fr-FR" i="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التأمين على القنص</a:t>
                      </a:r>
                    </a:p>
                    <a:p>
                      <a:pPr algn="r" rtl="1">
                        <a:buNone/>
                      </a:pPr>
                      <a:r>
                        <a:rPr lang="ar-SA" sz="2000" dirty="0" smtClean="0"/>
                        <a:t>تأمين العربات ذات </a:t>
                      </a:r>
                      <a:r>
                        <a:rPr lang="ar-SA" sz="2000" dirty="0" err="1" smtClean="0"/>
                        <a:t>المحرك :</a:t>
                      </a:r>
                      <a:endParaRPr lang="ar-SA" sz="2000" dirty="0" smtClean="0"/>
                    </a:p>
                    <a:p>
                      <a:pPr marL="95250" indent="177800" algn="just" rtl="1">
                        <a:buFont typeface="Arial" pitchFamily="34" charset="0"/>
                        <a:buChar char="•"/>
                      </a:pPr>
                      <a:r>
                        <a:rPr lang="ar-SA" sz="1800" i="1" dirty="0" smtClean="0"/>
                        <a:t>الأشخاص الخاضعون لإجبارية التأمين</a:t>
                      </a:r>
                    </a:p>
                    <a:p>
                      <a:pPr marL="95250" indent="177800" algn="just" rtl="1">
                        <a:buFont typeface="Arial" pitchFamily="34" charset="0"/>
                        <a:buChar char="•"/>
                      </a:pPr>
                      <a:r>
                        <a:rPr lang="ar-SA" sz="1800" i="1" dirty="0" smtClean="0"/>
                        <a:t>نطاق إجبارية التأمين </a:t>
                      </a:r>
                    </a:p>
                    <a:p>
                      <a:pPr marL="95250" indent="177800" algn="just" rtl="1">
                        <a:buFont typeface="Arial" pitchFamily="34" charset="0"/>
                        <a:buChar char="•"/>
                      </a:pPr>
                      <a:r>
                        <a:rPr lang="ar-SA" sz="1800" i="1" dirty="0" smtClean="0"/>
                        <a:t>الاستثناء من الضمان وسقوط الحق في التعويض</a:t>
                      </a:r>
                    </a:p>
                    <a:p>
                      <a:pPr marL="95250" indent="177800" algn="just" rtl="1">
                        <a:buFont typeface="Arial" pitchFamily="34" charset="0"/>
                        <a:buChar char="•"/>
                      </a:pPr>
                      <a:r>
                        <a:rPr lang="ar-SA" sz="1800" i="1" dirty="0" smtClean="0"/>
                        <a:t>مراقبة إجبارية التأمين</a:t>
                      </a:r>
                    </a:p>
                    <a:p>
                      <a:pPr marL="95250" indent="177800" algn="just" rtl="1">
                        <a:buFont typeface="Arial" pitchFamily="34" charset="0"/>
                        <a:buChar char="•"/>
                      </a:pPr>
                      <a:r>
                        <a:rPr lang="ar-SA" sz="1800" i="1" dirty="0" smtClean="0"/>
                        <a:t>إحلال المؤمن محل المؤمن له كل تعويض الأضرار اللاحقة </a:t>
                      </a:r>
                      <a:r>
                        <a:rPr lang="ar-SA" sz="1800" i="1" dirty="0" err="1" smtClean="0"/>
                        <a:t>بالأغيار/</a:t>
                      </a:r>
                      <a:endParaRPr lang="ar-SA" sz="1800" i="1" dirty="0" smtClean="0"/>
                    </a:p>
                    <a:p>
                      <a:pPr marL="95250" indent="177800" algn="just" rtl="1">
                        <a:buFont typeface="Arial" pitchFamily="34" charset="0"/>
                        <a:buChar char="•"/>
                      </a:pPr>
                      <a:r>
                        <a:rPr lang="ar-SA" sz="1800" i="1" dirty="0" smtClean="0"/>
                        <a:t> </a:t>
                      </a:r>
                      <a:r>
                        <a:rPr lang="ar-SA" sz="1800" i="1" dirty="0" err="1" smtClean="0"/>
                        <a:t>العقوبات /</a:t>
                      </a:r>
                      <a:r>
                        <a:rPr lang="ar-SA" sz="1800" i="1" dirty="0" smtClean="0"/>
                        <a:t> </a:t>
                      </a:r>
                    </a:p>
                    <a:p>
                      <a:pPr marL="95250" indent="177800" algn="just" rtl="1">
                        <a:buFont typeface="Arial" pitchFamily="34" charset="0"/>
                        <a:buChar char="•"/>
                      </a:pPr>
                      <a:r>
                        <a:rPr lang="ar-SA" sz="1800" i="1" dirty="0" smtClean="0"/>
                        <a:t>صندوق ضمان حوادث السير</a:t>
                      </a:r>
                      <a:endParaRPr lang="fr-FR" sz="1800" i="1" dirty="0" smtClean="0"/>
                    </a:p>
                    <a:p>
                      <a:pPr algn="r" rtl="1"/>
                      <a:endParaRPr lang="fr-FR" dirty="0"/>
                    </a:p>
                  </a:txBody>
                  <a:tcPr/>
                </a:tc>
              </a:tr>
            </a:tbl>
          </a:graphicData>
        </a:graphic>
      </p:graphicFrame>
      <p:pic>
        <p:nvPicPr>
          <p:cNvPr id="4" name="~PP3718.WAV">
            <a:hlinkClick r:id="" action="ppaction://media"/>
          </p:cNvPr>
          <p:cNvPicPr>
            <a:picLocks noRot="1" noChangeAspect="1"/>
          </p:cNvPicPr>
          <p:nvPr>
            <a:wavAudioFile r:embed="rId1" name="~PP3718.WAV"/>
          </p:nvPr>
        </p:nvPicPr>
        <p:blipFill>
          <a:blip r:embed="rId3" cstate="print"/>
          <a:stretch>
            <a:fillRect/>
          </a:stretch>
        </p:blipFill>
        <p:spPr>
          <a:xfrm>
            <a:off x="8632825" y="6346825"/>
            <a:ext cx="304800" cy="304800"/>
          </a:xfrm>
          <a:prstGeom prst="rect">
            <a:avLst/>
          </a:prstGeom>
        </p:spPr>
      </p:pic>
    </p:spTree>
  </p:cSld>
  <p:clrMapOvr>
    <a:masterClrMapping/>
  </p:clrMapOvr>
  <p:transition advTm="302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rtl="1"/>
            <a:r>
              <a:rPr lang="ar-SA" sz="3200" b="1" spc="300" dirty="0" smtClean="0">
                <a:effectLst>
                  <a:outerShdw blurRad="38100" dist="38100" dir="2700000" algn="tl">
                    <a:srgbClr val="000000">
                      <a:alpha val="43137"/>
                    </a:srgbClr>
                  </a:outerShdw>
                </a:effectLst>
              </a:rPr>
              <a:t> عقد التامين </a:t>
            </a:r>
            <a:endParaRPr lang="fr-FR" sz="3200" b="1" spc="300" dirty="0">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a:xfrm>
            <a:off x="457200" y="1124744"/>
            <a:ext cx="8229600" cy="500141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457200" indent="-457200" algn="r" rtl="1">
              <a:lnSpc>
                <a:spcPct val="150000"/>
              </a:lnSpc>
              <a:buFont typeface="+mj-lt"/>
              <a:buAutoNum type="arabicPeriod"/>
            </a:pPr>
            <a:r>
              <a:rPr lang="ar-SA" sz="2400" b="1" spc="300" dirty="0" err="1" smtClean="0">
                <a:effectLst>
                  <a:outerShdw blurRad="38100" dist="38100" dir="2700000" algn="tl">
                    <a:srgbClr val="000000">
                      <a:alpha val="43137"/>
                    </a:srgbClr>
                  </a:outerShdw>
                </a:effectLst>
              </a:rPr>
              <a:t>تعريفه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عناصر التعريف</a:t>
            </a:r>
            <a:r>
              <a:rPr lang="ar-SA" sz="2400" b="1" spc="300" dirty="0" err="1" smtClean="0">
                <a:effectLst>
                  <a:outerShdw blurRad="38100" dist="38100" dir="2700000" algn="tl">
                    <a:srgbClr val="000000">
                      <a:alpha val="43137"/>
                    </a:srgbClr>
                  </a:outerShdw>
                </a:effectLst>
              </a:rPr>
              <a:t>)</a:t>
            </a:r>
            <a:endParaRPr lang="ar-SA" sz="2400" b="1" spc="300" dirty="0" smtClean="0">
              <a:effectLst>
                <a:outerShdw blurRad="38100" dist="38100" dir="2700000" algn="tl">
                  <a:srgbClr val="000000">
                    <a:alpha val="43137"/>
                  </a:srgbClr>
                </a:outerShdw>
              </a:effectLst>
            </a:endParaRPr>
          </a:p>
          <a:p>
            <a:pPr marL="457200" indent="-457200" algn="r" rtl="1">
              <a:lnSpc>
                <a:spcPct val="150000"/>
              </a:lnSpc>
              <a:buFont typeface="+mj-lt"/>
              <a:buAutoNum type="arabicPeriod"/>
            </a:pPr>
            <a:r>
              <a:rPr lang="ar-SA" sz="2400" b="1" spc="300" dirty="0" err="1" smtClean="0">
                <a:effectLst>
                  <a:outerShdw blurRad="38100" dist="38100" dir="2700000" algn="tl">
                    <a:srgbClr val="000000">
                      <a:alpha val="43137"/>
                    </a:srgbClr>
                  </a:outerShdw>
                </a:effectLst>
              </a:rPr>
              <a:t>خصائصه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حسن النية</a:t>
            </a:r>
            <a:r>
              <a:rPr lang="ar-SA" sz="2400" b="1" spc="300" dirty="0" err="1" smtClean="0">
                <a:effectLst>
                  <a:outerShdw blurRad="38100" dist="38100" dir="2700000" algn="tl">
                    <a:srgbClr val="000000">
                      <a:alpha val="43137"/>
                    </a:srgbClr>
                  </a:outerShdw>
                </a:effectLst>
              </a:rPr>
              <a:t>)</a:t>
            </a:r>
            <a:endParaRPr lang="ar-SA" sz="2400" b="1" spc="300" dirty="0" smtClean="0">
              <a:effectLst>
                <a:outerShdw blurRad="38100" dist="38100" dir="2700000" algn="tl">
                  <a:srgbClr val="000000">
                    <a:alpha val="43137"/>
                  </a:srgbClr>
                </a:outerShdw>
              </a:effectLst>
            </a:endParaRPr>
          </a:p>
          <a:p>
            <a:pPr marL="457200" indent="-457200" algn="r" rtl="1">
              <a:lnSpc>
                <a:spcPct val="150000"/>
              </a:lnSpc>
              <a:buFont typeface="+mj-lt"/>
              <a:buAutoNum type="arabicPeriod"/>
            </a:pPr>
            <a:r>
              <a:rPr lang="ar-SA" sz="2400" b="1" spc="300" dirty="0" err="1" smtClean="0">
                <a:effectLst>
                  <a:outerShdw blurRad="38100" dist="38100" dir="2700000" algn="tl">
                    <a:srgbClr val="000000">
                      <a:alpha val="43137"/>
                    </a:srgbClr>
                  </a:outerShdw>
                </a:effectLst>
              </a:rPr>
              <a:t>إثباته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الكتابة= شكلية إثبات</a:t>
            </a:r>
            <a:r>
              <a:rPr lang="ar-SA" sz="2400" b="1" spc="300" dirty="0" err="1" smtClean="0">
                <a:effectLst>
                  <a:outerShdw blurRad="38100" dist="38100" dir="2700000" algn="tl">
                    <a:srgbClr val="000000">
                      <a:alpha val="43137"/>
                    </a:srgbClr>
                  </a:outerShdw>
                </a:effectLst>
              </a:rPr>
              <a:t>)</a:t>
            </a:r>
            <a:endParaRPr lang="ar-SA" sz="2400" b="1" spc="300" dirty="0" smtClean="0">
              <a:effectLst>
                <a:outerShdw blurRad="38100" dist="38100" dir="2700000" algn="tl">
                  <a:srgbClr val="000000">
                    <a:alpha val="43137"/>
                  </a:srgbClr>
                </a:outerShdw>
              </a:effectLst>
            </a:endParaRPr>
          </a:p>
          <a:p>
            <a:pPr marL="457200" indent="-457200" algn="r" rtl="1">
              <a:lnSpc>
                <a:spcPct val="150000"/>
              </a:lnSpc>
              <a:buFont typeface="+mj-lt"/>
              <a:buAutoNum type="arabicPeriod"/>
            </a:pPr>
            <a:r>
              <a:rPr lang="ar-SA" sz="2400" b="1" spc="300" dirty="0" err="1" smtClean="0">
                <a:effectLst>
                  <a:outerShdw blurRad="38100" dist="38100" dir="2700000" algn="tl">
                    <a:srgbClr val="000000">
                      <a:alpha val="43137"/>
                    </a:srgbClr>
                  </a:outerShdw>
                </a:effectLst>
              </a:rPr>
              <a:t>مضمونه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البيانات الإلزامية/ الجزاء</a:t>
            </a:r>
            <a:r>
              <a:rPr lang="ar-SA" sz="2400" b="1" spc="300" dirty="0" err="1" smtClean="0">
                <a:effectLst>
                  <a:outerShdw blurRad="38100" dist="38100" dir="2700000" algn="tl">
                    <a:srgbClr val="000000">
                      <a:alpha val="43137"/>
                    </a:srgbClr>
                  </a:outerShdw>
                </a:effectLst>
              </a:rPr>
              <a:t>)</a:t>
            </a:r>
            <a:endParaRPr lang="ar-SA" sz="2400" b="1" spc="300" dirty="0" smtClean="0">
              <a:effectLst>
                <a:outerShdw blurRad="38100" dist="38100" dir="2700000" algn="tl">
                  <a:srgbClr val="000000">
                    <a:alpha val="43137"/>
                  </a:srgbClr>
                </a:outerShdw>
              </a:effectLst>
            </a:endParaRPr>
          </a:p>
          <a:p>
            <a:pPr marL="457200" indent="-457200" algn="r" rtl="1">
              <a:lnSpc>
                <a:spcPct val="150000"/>
              </a:lnSpc>
              <a:buFont typeface="+mj-lt"/>
              <a:buAutoNum type="arabicPeriod"/>
            </a:pPr>
            <a:r>
              <a:rPr lang="ar-SA" sz="2400" b="1" spc="300" dirty="0" smtClean="0">
                <a:effectLst>
                  <a:outerShdw blurRad="38100" dist="38100" dir="2700000" algn="tl">
                    <a:srgbClr val="000000">
                      <a:alpha val="43137"/>
                    </a:srgbClr>
                  </a:outerShdw>
                </a:effectLst>
              </a:rPr>
              <a:t>التزامات </a:t>
            </a:r>
            <a:r>
              <a:rPr lang="ar-SA" sz="2400" b="1" spc="300" dirty="0" err="1" smtClean="0">
                <a:effectLst>
                  <a:outerShdw blurRad="38100" dist="38100" dir="2700000" algn="tl">
                    <a:srgbClr val="000000">
                      <a:alpha val="43137"/>
                    </a:srgbClr>
                  </a:outerShdw>
                </a:effectLst>
              </a:rPr>
              <a:t>الأطراف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المؤمن والمؤمن له= عدم التنفيذ/ </a:t>
            </a:r>
            <a:r>
              <a:rPr lang="ar-SA" sz="2400" spc="300" dirty="0" err="1" smtClean="0">
                <a:effectLst>
                  <a:outerShdw blurRad="38100" dist="38100" dir="2700000" algn="tl">
                    <a:srgbClr val="000000">
                      <a:alpha val="43137"/>
                    </a:srgbClr>
                  </a:outerShdw>
                </a:effectLst>
              </a:rPr>
              <a:t>الفسخ /المسؤولية )</a:t>
            </a:r>
            <a:r>
              <a:rPr lang="ar-SA" sz="2400" b="1" spc="300" dirty="0" smtClean="0">
                <a:effectLst>
                  <a:outerShdw blurRad="38100" dist="38100" dir="2700000" algn="tl">
                    <a:srgbClr val="000000">
                      <a:alpha val="43137"/>
                    </a:srgbClr>
                  </a:outerShdw>
                </a:effectLst>
              </a:rPr>
              <a:t> </a:t>
            </a:r>
          </a:p>
          <a:p>
            <a:pPr marL="457200" indent="-457200" algn="r" rtl="1">
              <a:lnSpc>
                <a:spcPct val="150000"/>
              </a:lnSpc>
              <a:buFont typeface="+mj-lt"/>
              <a:buAutoNum type="arabicPeriod"/>
            </a:pPr>
            <a:r>
              <a:rPr lang="ar-SA" sz="2400" b="1" spc="300" dirty="0" smtClean="0">
                <a:effectLst>
                  <a:outerShdw blurRad="38100" dist="38100" dir="2700000" algn="tl">
                    <a:srgbClr val="000000">
                      <a:alpha val="43137"/>
                    </a:srgbClr>
                  </a:outerShdw>
                </a:effectLst>
              </a:rPr>
              <a:t>إنهاء </a:t>
            </a:r>
            <a:r>
              <a:rPr lang="ar-SA" sz="2400" b="1" spc="300" dirty="0" err="1" smtClean="0">
                <a:effectLst>
                  <a:outerShdw blurRad="38100" dist="38100" dir="2700000" algn="tl">
                    <a:srgbClr val="000000">
                      <a:alpha val="43137"/>
                    </a:srgbClr>
                  </a:outerShdw>
                </a:effectLst>
              </a:rPr>
              <a:t>العقد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حالات إنهاء العقد</a:t>
            </a:r>
            <a:r>
              <a:rPr lang="ar-SA" sz="2400" b="1" spc="300" dirty="0" err="1" smtClean="0">
                <a:effectLst>
                  <a:outerShdw blurRad="38100" dist="38100" dir="2700000" algn="tl">
                    <a:srgbClr val="000000">
                      <a:alpha val="43137"/>
                    </a:srgbClr>
                  </a:outerShdw>
                </a:effectLst>
              </a:rPr>
              <a:t>)</a:t>
            </a:r>
            <a:endParaRPr lang="ar-SA" sz="2400" b="1" spc="300" dirty="0" smtClean="0">
              <a:effectLst>
                <a:outerShdw blurRad="38100" dist="38100" dir="2700000" algn="tl">
                  <a:srgbClr val="000000">
                    <a:alpha val="43137"/>
                  </a:srgbClr>
                </a:outerShdw>
              </a:effectLst>
            </a:endParaRPr>
          </a:p>
          <a:p>
            <a:pPr marL="457200" indent="-457200" algn="r" rtl="1">
              <a:lnSpc>
                <a:spcPct val="150000"/>
              </a:lnSpc>
              <a:buFont typeface="+mj-lt"/>
              <a:buAutoNum type="arabicPeriod"/>
            </a:pPr>
            <a:r>
              <a:rPr lang="ar-SA" sz="2400" b="1" spc="300" dirty="0" smtClean="0">
                <a:effectLst>
                  <a:outerShdw blurRad="38100" dist="38100" dir="2700000" algn="tl">
                    <a:srgbClr val="000000">
                      <a:alpha val="43137"/>
                    </a:srgbClr>
                  </a:outerShdw>
                </a:effectLst>
              </a:rPr>
              <a:t>أنواع الدعاوى المرتبطة </a:t>
            </a:r>
            <a:r>
              <a:rPr lang="ar-SA" sz="2400" b="1" spc="300" dirty="0" err="1" smtClean="0">
                <a:effectLst>
                  <a:outerShdw blurRad="38100" dist="38100" dir="2700000" algn="tl">
                    <a:srgbClr val="000000">
                      <a:alpha val="43137"/>
                    </a:srgbClr>
                  </a:outerShdw>
                </a:effectLst>
              </a:rPr>
              <a:t>بالـتأمين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دعاوي التأمين ودعاوي خارج التأمين</a:t>
            </a:r>
            <a:r>
              <a:rPr lang="ar-SA" sz="2400" b="1" spc="300" dirty="0" err="1" smtClean="0">
                <a:effectLst>
                  <a:outerShdw blurRad="38100" dist="38100" dir="2700000" algn="tl">
                    <a:srgbClr val="000000">
                      <a:alpha val="43137"/>
                    </a:srgbClr>
                  </a:outerShdw>
                </a:effectLst>
              </a:rPr>
              <a:t>)</a:t>
            </a:r>
            <a:endParaRPr lang="ar-SA" sz="2400" b="1" spc="300" dirty="0" smtClean="0">
              <a:effectLst>
                <a:outerShdw blurRad="38100" dist="38100" dir="2700000" algn="tl">
                  <a:srgbClr val="000000">
                    <a:alpha val="43137"/>
                  </a:srgbClr>
                </a:outerShdw>
              </a:effectLst>
            </a:endParaRPr>
          </a:p>
          <a:p>
            <a:pPr marL="457200" indent="-457200" algn="r" rtl="1">
              <a:lnSpc>
                <a:spcPct val="150000"/>
              </a:lnSpc>
              <a:buFont typeface="+mj-lt"/>
              <a:buAutoNum type="arabicPeriod"/>
            </a:pPr>
            <a:r>
              <a:rPr lang="ar-SA" sz="2400" b="1" spc="300" dirty="0" err="1" smtClean="0">
                <a:effectLst>
                  <a:outerShdw blurRad="38100" dist="38100" dir="2700000" algn="tl">
                    <a:srgbClr val="000000">
                      <a:alpha val="43137"/>
                    </a:srgbClr>
                  </a:outerShdw>
                </a:effectLst>
              </a:rPr>
              <a:t>التقادم </a:t>
            </a:r>
            <a:r>
              <a:rPr lang="ar-SA" sz="2400" b="1" spc="300" dirty="0" smtClean="0">
                <a:effectLst>
                  <a:outerShdw blurRad="38100" dist="38100" dir="2700000" algn="tl">
                    <a:srgbClr val="000000">
                      <a:alpha val="43137"/>
                    </a:srgbClr>
                  </a:outerShdw>
                </a:effectLst>
              </a:rPr>
              <a:t>(</a:t>
            </a:r>
            <a:r>
              <a:rPr lang="ar-SA" sz="2400" spc="300" dirty="0" smtClean="0">
                <a:effectLst>
                  <a:outerShdw blurRad="38100" dist="38100" dir="2700000" algn="tl">
                    <a:srgbClr val="000000">
                      <a:alpha val="43137"/>
                    </a:srgbClr>
                  </a:outerShdw>
                </a:effectLst>
              </a:rPr>
              <a:t>تأمين الأضرار/ تأمين الأشخاص</a:t>
            </a:r>
            <a:r>
              <a:rPr lang="ar-SA" sz="2400" b="1" spc="300" dirty="0" err="1" smtClean="0">
                <a:effectLst>
                  <a:outerShdw blurRad="38100" dist="38100" dir="2700000" algn="tl">
                    <a:srgbClr val="000000">
                      <a:alpha val="43137"/>
                    </a:srgbClr>
                  </a:outerShdw>
                </a:effectLst>
              </a:rPr>
              <a:t>)</a:t>
            </a:r>
            <a:r>
              <a:rPr lang="ar-SA" sz="2400" b="1" spc="300" dirty="0" smtClean="0">
                <a:effectLst>
                  <a:outerShdw blurRad="38100" dist="38100" dir="2700000" algn="tl">
                    <a:srgbClr val="000000">
                      <a:alpha val="43137"/>
                    </a:srgbClr>
                  </a:outerShdw>
                </a:effectLst>
              </a:rPr>
              <a:t> </a:t>
            </a:r>
          </a:p>
          <a:p>
            <a:pPr algn="r" rtl="1">
              <a:buNone/>
            </a:pPr>
            <a:endParaRPr lang="fr-FR" sz="2000" spc="300" dirty="0"/>
          </a:p>
        </p:txBody>
      </p:sp>
      <p:pic>
        <p:nvPicPr>
          <p:cNvPr id="5" name="~PP2567.WAV">
            <a:hlinkClick r:id="" action="ppaction://media"/>
          </p:cNvPr>
          <p:cNvPicPr>
            <a:picLocks noRot="1" noChangeAspect="1"/>
          </p:cNvPicPr>
          <p:nvPr>
            <a:wavAudioFile r:embed="rId1" name="~PP2567.WAV"/>
          </p:nvPr>
        </p:nvPicPr>
        <p:blipFill>
          <a:blip r:embed="rId3" cstate="print"/>
          <a:stretch>
            <a:fillRect/>
          </a:stretch>
        </p:blipFill>
        <p:spPr>
          <a:xfrm>
            <a:off x="8632825" y="6346825"/>
            <a:ext cx="304800" cy="304800"/>
          </a:xfrm>
          <a:prstGeom prst="rect">
            <a:avLst/>
          </a:prstGeom>
        </p:spPr>
      </p:pic>
    </p:spTree>
  </p:cSld>
  <p:clrMapOvr>
    <a:masterClrMapping/>
  </p:clrMapOvr>
  <p:transition advTm="1502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rtl="1"/>
            <a:r>
              <a:rPr lang="ar-SA" sz="3200" b="1" spc="300" dirty="0" smtClean="0">
                <a:effectLst>
                  <a:outerShdw blurRad="38100" dist="38100" dir="2700000" algn="tl">
                    <a:srgbClr val="000000">
                      <a:alpha val="43137"/>
                    </a:srgbClr>
                  </a:outerShdw>
                </a:effectLst>
              </a:rPr>
              <a:t> </a:t>
            </a:r>
            <a:r>
              <a:rPr lang="ar-SA" sz="3200" b="1" dirty="0" smtClean="0"/>
              <a:t>تنظيم </a:t>
            </a:r>
            <a:r>
              <a:rPr lang="ar-SA" sz="3200" b="1" dirty="0" smtClean="0"/>
              <a:t>التعويض</a:t>
            </a:r>
            <a:r>
              <a:rPr lang="fr-FR" sz="3200" b="1" dirty="0" smtClean="0"/>
              <a:t> </a:t>
            </a:r>
            <a:r>
              <a:rPr lang="ar-SA" sz="3200" b="1" dirty="0" smtClean="0"/>
              <a:t>عن </a:t>
            </a:r>
            <a:r>
              <a:rPr lang="ar-SA" sz="3200" b="1" dirty="0" smtClean="0"/>
              <a:t>حوادث السير</a:t>
            </a:r>
            <a:endParaRPr lang="fr-FR" sz="3200" b="1" spc="300" dirty="0">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a:xfrm>
            <a:off x="457200" y="1124744"/>
            <a:ext cx="8229600" cy="5001419"/>
          </a:xfrm>
        </p:spPr>
        <p:style>
          <a:lnRef idx="2">
            <a:schemeClr val="dk1"/>
          </a:lnRef>
          <a:fillRef idx="1">
            <a:schemeClr val="lt1"/>
          </a:fillRef>
          <a:effectRef idx="0">
            <a:schemeClr val="dk1"/>
          </a:effectRef>
          <a:fontRef idx="minor">
            <a:schemeClr val="dk1"/>
          </a:fontRef>
        </p:style>
        <p:txBody>
          <a:bodyPr anchor="t">
            <a:normAutofit/>
          </a:bodyPr>
          <a:lstStyle/>
          <a:p>
            <a:pPr marL="457200" indent="-457200" algn="r" rtl="1">
              <a:lnSpc>
                <a:spcPct val="250000"/>
              </a:lnSpc>
              <a:buFont typeface="+mj-lt"/>
              <a:buAutoNum type="arabicPeriod"/>
            </a:pPr>
            <a:r>
              <a:rPr lang="ar-SA" sz="2400" b="1" spc="300" dirty="0" smtClean="0">
                <a:effectLst>
                  <a:outerShdw blurRad="38100" dist="38100" dir="2700000" algn="tl">
                    <a:srgbClr val="000000">
                      <a:alpha val="43137"/>
                    </a:srgbClr>
                  </a:outerShdw>
                </a:effectLst>
              </a:rPr>
              <a:t>التعريف بظهير 2 أكتوبر </a:t>
            </a:r>
            <a:r>
              <a:rPr lang="ar-SA" sz="2400" b="1" spc="300" dirty="0" smtClean="0">
                <a:effectLst>
                  <a:outerShdw blurRad="38100" dist="38100" dir="2700000" algn="tl">
                    <a:srgbClr val="000000">
                      <a:alpha val="43137"/>
                    </a:srgbClr>
                  </a:outerShdw>
                </a:effectLst>
              </a:rPr>
              <a:t>1984</a:t>
            </a:r>
            <a:endParaRPr lang="fr-FR" sz="2400" b="1" spc="300" dirty="0" smtClean="0">
              <a:effectLst>
                <a:outerShdw blurRad="38100" dist="38100" dir="2700000" algn="tl">
                  <a:srgbClr val="000000">
                    <a:alpha val="43137"/>
                  </a:srgbClr>
                </a:outerShdw>
              </a:effectLst>
            </a:endParaRPr>
          </a:p>
          <a:p>
            <a:pPr marL="457200" indent="-457200" algn="r" rtl="1">
              <a:lnSpc>
                <a:spcPct val="250000"/>
              </a:lnSpc>
              <a:buFont typeface="+mj-lt"/>
              <a:buAutoNum type="arabicPeriod"/>
            </a:pPr>
            <a:r>
              <a:rPr lang="ar-SA" sz="2400" b="1" spc="300" dirty="0" smtClean="0">
                <a:effectLst>
                  <a:outerShdw blurRad="38100" dist="38100" dir="2700000" algn="tl">
                    <a:srgbClr val="000000">
                      <a:alpha val="43137"/>
                    </a:srgbClr>
                  </a:outerShdw>
                </a:effectLst>
              </a:rPr>
              <a:t>مضامين ظهير 2 أكتوبر </a:t>
            </a:r>
            <a:r>
              <a:rPr lang="ar-SA" sz="2400" b="1" spc="300" dirty="0" smtClean="0">
                <a:effectLst>
                  <a:outerShdw blurRad="38100" dist="38100" dir="2700000" algn="tl">
                    <a:srgbClr val="000000">
                      <a:alpha val="43137"/>
                    </a:srgbClr>
                  </a:outerShdw>
                </a:effectLst>
              </a:rPr>
              <a:t>1984</a:t>
            </a:r>
            <a:endParaRPr lang="fr-FR" sz="2400" b="1" spc="300" dirty="0" smtClean="0">
              <a:effectLst>
                <a:outerShdw blurRad="38100" dist="38100" dir="2700000" algn="tl">
                  <a:srgbClr val="000000">
                    <a:alpha val="43137"/>
                  </a:srgbClr>
                </a:outerShdw>
              </a:effectLst>
            </a:endParaRPr>
          </a:p>
          <a:p>
            <a:pPr marL="457200" indent="-457200" algn="r" rtl="1">
              <a:lnSpc>
                <a:spcPct val="250000"/>
              </a:lnSpc>
              <a:buFont typeface="+mj-lt"/>
              <a:buAutoNum type="arabicPeriod"/>
            </a:pPr>
            <a:r>
              <a:rPr lang="ar-SA" sz="2400" b="1" spc="300" dirty="0" smtClean="0">
                <a:effectLst>
                  <a:outerShdw blurRad="38100" dist="38100" dir="2700000" algn="tl">
                    <a:srgbClr val="000000">
                      <a:alpha val="43137"/>
                    </a:srgbClr>
                  </a:outerShdw>
                </a:effectLst>
              </a:rPr>
              <a:t>مسطرة المطالبة بالتعويض </a:t>
            </a:r>
            <a:r>
              <a:rPr lang="ar-SA" sz="2400" b="1" spc="300" dirty="0" smtClean="0">
                <a:effectLst>
                  <a:outerShdw blurRad="38100" dist="38100" dir="2700000" algn="tl">
                    <a:srgbClr val="000000">
                      <a:alpha val="43137"/>
                    </a:srgbClr>
                  </a:outerShdw>
                </a:effectLst>
              </a:rPr>
              <a:t>حسب </a:t>
            </a:r>
            <a:r>
              <a:rPr lang="ar-SA" sz="2400" b="1" spc="300" dirty="0" smtClean="0">
                <a:effectLst>
                  <a:outerShdw blurRad="38100" dist="38100" dir="2700000" algn="tl">
                    <a:srgbClr val="000000">
                      <a:alpha val="43137"/>
                    </a:srgbClr>
                  </a:outerShdw>
                </a:effectLst>
              </a:rPr>
              <a:t>ظهير 2 أكتوبر </a:t>
            </a:r>
            <a:r>
              <a:rPr lang="ar-SA" sz="2400" b="1" spc="300" dirty="0" smtClean="0">
                <a:effectLst>
                  <a:outerShdw blurRad="38100" dist="38100" dir="2700000" algn="tl">
                    <a:srgbClr val="000000">
                      <a:alpha val="43137"/>
                    </a:srgbClr>
                  </a:outerShdw>
                </a:effectLst>
              </a:rPr>
              <a:t>1984</a:t>
            </a:r>
          </a:p>
          <a:p>
            <a:pPr marL="457200" indent="-457200" algn="r" rtl="1">
              <a:lnSpc>
                <a:spcPct val="250000"/>
              </a:lnSpc>
              <a:buFont typeface="+mj-lt"/>
              <a:buAutoNum type="arabicPeriod"/>
            </a:pPr>
            <a:r>
              <a:rPr lang="ar-SA" sz="2400" b="1" spc="300" dirty="0" smtClean="0">
                <a:effectLst>
                  <a:outerShdw blurRad="38100" dist="38100" dir="2700000" algn="tl">
                    <a:srgbClr val="000000">
                      <a:alpha val="43137"/>
                    </a:srgbClr>
                  </a:outerShdw>
                </a:effectLst>
              </a:rPr>
              <a:t>تقادم المطالبة  </a:t>
            </a:r>
            <a:r>
              <a:rPr lang="ar-SA" sz="2400" b="1" spc="300" dirty="0" smtClean="0">
                <a:effectLst>
                  <a:outerShdw blurRad="38100" dist="38100" dir="2700000" algn="tl">
                    <a:srgbClr val="000000">
                      <a:alpha val="43137"/>
                    </a:srgbClr>
                  </a:outerShdw>
                </a:effectLst>
              </a:rPr>
              <a:t>بالتعويض </a:t>
            </a:r>
            <a:r>
              <a:rPr lang="ar-SA" sz="2400" b="1" spc="300" dirty="0" smtClean="0">
                <a:effectLst>
                  <a:outerShdw blurRad="38100" dist="38100" dir="2700000" algn="tl">
                    <a:srgbClr val="000000">
                      <a:alpha val="43137"/>
                    </a:srgbClr>
                  </a:outerShdw>
                </a:effectLst>
              </a:rPr>
              <a:t>في إطار ظهير </a:t>
            </a:r>
            <a:r>
              <a:rPr lang="ar-SA" sz="2400" b="1" spc="300" dirty="0" smtClean="0">
                <a:effectLst>
                  <a:outerShdw blurRad="38100" dist="38100" dir="2700000" algn="tl">
                    <a:srgbClr val="000000">
                      <a:alpha val="43137"/>
                    </a:srgbClr>
                  </a:outerShdw>
                </a:effectLst>
              </a:rPr>
              <a:t>1984</a:t>
            </a:r>
            <a:endParaRPr lang="ar-SA" sz="2400" b="1" spc="300" dirty="0" smtClean="0">
              <a:effectLst>
                <a:outerShdw blurRad="38100" dist="38100" dir="2700000" algn="tl">
                  <a:srgbClr val="000000">
                    <a:alpha val="43137"/>
                  </a:srgbClr>
                </a:outerShdw>
              </a:effectLst>
            </a:endParaRPr>
          </a:p>
          <a:p>
            <a:pPr marL="457200" indent="-457200" algn="r" rtl="1">
              <a:lnSpc>
                <a:spcPct val="250000"/>
              </a:lnSpc>
              <a:buFont typeface="+mj-lt"/>
              <a:buAutoNum type="arabicPeriod"/>
            </a:pPr>
            <a:endParaRPr lang="fr-FR" sz="2400" b="1" spc="300" dirty="0" smtClean="0">
              <a:effectLst>
                <a:outerShdw blurRad="38100" dist="38100" dir="2700000" algn="tl">
                  <a:srgbClr val="000000">
                    <a:alpha val="43137"/>
                  </a:srgbClr>
                </a:outerShdw>
              </a:effectLst>
            </a:endParaRPr>
          </a:p>
          <a:p>
            <a:pPr marL="457200" indent="-457200" algn="r" rtl="1">
              <a:lnSpc>
                <a:spcPct val="250000"/>
              </a:lnSpc>
              <a:buFont typeface="+mj-lt"/>
              <a:buAutoNum type="arabicPeriod"/>
            </a:pPr>
            <a:endParaRPr lang="ar-SA" sz="2400" b="1" spc="300" dirty="0" smtClean="0">
              <a:effectLst>
                <a:outerShdw blurRad="38100" dist="38100" dir="2700000" algn="tl">
                  <a:srgbClr val="000000">
                    <a:alpha val="43137"/>
                  </a:srgbClr>
                </a:outerShdw>
              </a:effectLst>
            </a:endParaRPr>
          </a:p>
          <a:p>
            <a:pPr algn="r" rtl="1">
              <a:lnSpc>
                <a:spcPct val="250000"/>
              </a:lnSpc>
              <a:buNone/>
            </a:pPr>
            <a:endParaRPr lang="fr-FR" sz="2000" spc="300" dirty="0"/>
          </a:p>
        </p:txBody>
      </p:sp>
      <p:pic>
        <p:nvPicPr>
          <p:cNvPr id="5" name="~PP1988.WAV">
            <a:hlinkClick r:id="" action="ppaction://media"/>
          </p:cNvPr>
          <p:cNvPicPr>
            <a:picLocks noRot="1" noChangeAspect="1"/>
          </p:cNvPicPr>
          <p:nvPr>
            <a:wavAudioFile r:embed="rId1" name="~PP1988.WAV"/>
          </p:nvPr>
        </p:nvPicPr>
        <p:blipFill>
          <a:blip r:embed="rId3" cstate="print"/>
          <a:stretch>
            <a:fillRect/>
          </a:stretch>
        </p:blipFill>
        <p:spPr>
          <a:xfrm>
            <a:off x="8632825" y="6346825"/>
            <a:ext cx="304800" cy="304800"/>
          </a:xfrm>
          <a:prstGeom prst="rect">
            <a:avLst/>
          </a:prstGeom>
        </p:spPr>
      </p:pic>
    </p:spTree>
  </p:cSld>
  <p:clrMapOvr>
    <a:masterClrMapping/>
  </p:clrMapOvr>
  <p:transition advTm="730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marL="95250" indent="177800" rtl="1"/>
            <a:r>
              <a:rPr lang="ar-SA" sz="2000" dirty="0" smtClean="0"/>
              <a:t>ظهير شريف رقم 1.84.177 صادر في 6 محرم </a:t>
            </a:r>
            <a:r>
              <a:rPr lang="ar-SA" sz="2000" dirty="0" err="1" smtClean="0"/>
              <a:t>1405 </a:t>
            </a:r>
            <a:r>
              <a:rPr lang="ar-SA" sz="2000" dirty="0" smtClean="0"/>
              <a:t>(2 أكتوبر 1984) معتبر بمثابة قانون يتعلق بتعويض المصابين في حوادث تسببت فيها عربات برية ذات محرك</a:t>
            </a:r>
            <a:endParaRPr lang="fr-FR" sz="2000" i="1" dirty="0" smtClean="0"/>
          </a:p>
        </p:txBody>
      </p:sp>
      <p:sp>
        <p:nvSpPr>
          <p:cNvPr id="4" name="Espace réservé du contenu 3"/>
          <p:cNvSpPr>
            <a:spLocks noGrp="1"/>
          </p:cNvSpPr>
          <p:nvPr>
            <p:ph idx="1"/>
          </p:nvPr>
        </p:nvSpPr>
        <p:spPr>
          <a:xfrm>
            <a:off x="457200" y="1268760"/>
            <a:ext cx="8229600" cy="4857403"/>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r" rtl="1">
              <a:buNone/>
            </a:pPr>
            <a:r>
              <a:rPr lang="ar-SA" sz="2400" b="1" dirty="0" smtClean="0"/>
              <a:t>الباب الأول </a:t>
            </a:r>
            <a:r>
              <a:rPr lang="ar-MA" sz="2400" b="1" dirty="0" err="1" smtClean="0"/>
              <a:t>:</a:t>
            </a:r>
            <a:r>
              <a:rPr lang="ar-MA" sz="2400" b="1" dirty="0" smtClean="0"/>
              <a:t> </a:t>
            </a:r>
            <a:r>
              <a:rPr lang="ar-SA" sz="2400" b="1" dirty="0" smtClean="0"/>
              <a:t>أحكام </a:t>
            </a:r>
            <a:r>
              <a:rPr lang="ar-SA" sz="2400" b="1" dirty="0" err="1" smtClean="0"/>
              <a:t>عامة </a:t>
            </a:r>
            <a:r>
              <a:rPr lang="ar-SA" sz="2400" b="1" dirty="0" smtClean="0"/>
              <a:t>(مجال التطبيق أو نطاق التطبيق</a:t>
            </a:r>
            <a:r>
              <a:rPr lang="ar-SA" sz="2400" b="1" dirty="0" err="1" smtClean="0"/>
              <a:t>)</a:t>
            </a:r>
            <a:endParaRPr lang="fr-FR" sz="2400" b="1" dirty="0" smtClean="0"/>
          </a:p>
          <a:p>
            <a:pPr algn="r" rtl="1">
              <a:buNone/>
            </a:pPr>
            <a:r>
              <a:rPr lang="ar-SA" sz="2400" b="1" dirty="0" smtClean="0"/>
              <a:t>الباب </a:t>
            </a:r>
            <a:r>
              <a:rPr lang="ar-SA" sz="2400" b="1" dirty="0" err="1" smtClean="0"/>
              <a:t>الثاني </a:t>
            </a:r>
            <a:r>
              <a:rPr lang="ar-SA" sz="2400" b="1" dirty="0" smtClean="0"/>
              <a:t>:الأضرار القابلة </a:t>
            </a:r>
            <a:r>
              <a:rPr lang="ar-SA" sz="2400" b="1" dirty="0" err="1" smtClean="0"/>
              <a:t>للتعويض </a:t>
            </a:r>
            <a:r>
              <a:rPr lang="ar-SA" sz="2400" b="1" dirty="0" smtClean="0"/>
              <a:t>(نطاق التطبيق</a:t>
            </a:r>
            <a:r>
              <a:rPr lang="ar-SA" sz="2400" b="1" dirty="0" err="1" smtClean="0"/>
              <a:t>)</a:t>
            </a:r>
            <a:endParaRPr lang="ar-SA" sz="2400" b="1" dirty="0" smtClean="0"/>
          </a:p>
          <a:p>
            <a:pPr algn="r" rtl="1">
              <a:buNone/>
            </a:pPr>
            <a:r>
              <a:rPr lang="ar-SA" sz="2000" dirty="0" smtClean="0"/>
              <a:t>القسم الأول: استرجاع المصاريف والنفقات</a:t>
            </a:r>
          </a:p>
          <a:p>
            <a:pPr algn="r" rtl="1">
              <a:buNone/>
            </a:pPr>
            <a:r>
              <a:rPr lang="ar-SA" sz="2000" dirty="0" smtClean="0"/>
              <a:t>القسم الثاني: التعويض عن الأضرار اللاحقة بالمصاب</a:t>
            </a:r>
            <a:endParaRPr lang="fr-FR" sz="2000" dirty="0" smtClean="0"/>
          </a:p>
          <a:p>
            <a:pPr algn="r" rtl="1">
              <a:buNone/>
            </a:pPr>
            <a:r>
              <a:rPr lang="ar-SA" sz="2000" dirty="0" smtClean="0"/>
              <a:t>القسم الثالث: التعويض عن الأضرار اللاحقة بذوي المصاب من جراء وفاته</a:t>
            </a:r>
            <a:endParaRPr lang="fr-FR" sz="2000" dirty="0" smtClean="0"/>
          </a:p>
          <a:p>
            <a:pPr marL="1588" indent="12700" algn="just" rtl="1">
              <a:buNone/>
            </a:pPr>
            <a:r>
              <a:rPr lang="ar-SA" sz="2400" b="1" dirty="0" smtClean="0"/>
              <a:t>الباب الثالث: قواعد تقدير التعويض المستحق للمصاب عن عجز بدني دائم أو لذويه عن فقد مورد عيشهم بسبب وفاته</a:t>
            </a:r>
          </a:p>
          <a:p>
            <a:pPr marL="1588" indent="12700" algn="just" rtl="1">
              <a:buNone/>
            </a:pPr>
            <a:r>
              <a:rPr lang="ar-SA" sz="2000" dirty="0" smtClean="0"/>
              <a:t>القسم الأول: تعويض المصاب</a:t>
            </a:r>
          </a:p>
          <a:p>
            <a:pPr marL="1588" indent="12700" algn="just" rtl="1">
              <a:buNone/>
            </a:pPr>
            <a:r>
              <a:rPr lang="ar-SA" sz="2000" dirty="0" smtClean="0"/>
              <a:t>القسم الثاني: تعويض ذوي المصاب المتوفى</a:t>
            </a:r>
            <a:endParaRPr lang="fr-FR" sz="2000" dirty="0" smtClean="0"/>
          </a:p>
          <a:p>
            <a:pPr marL="1588" indent="12700" algn="just" rtl="1">
              <a:buNone/>
            </a:pPr>
            <a:r>
              <a:rPr lang="ar-SA" sz="2400" b="1" dirty="0" smtClean="0"/>
              <a:t>الباب الرابع: كيفية دفع التعويضات</a:t>
            </a:r>
            <a:endParaRPr lang="fr-FR" sz="2400" dirty="0" smtClean="0"/>
          </a:p>
          <a:p>
            <a:pPr marL="1588" indent="12700" algn="just" rtl="1">
              <a:buNone/>
            </a:pPr>
            <a:r>
              <a:rPr lang="ar-SA" sz="2400" b="1" dirty="0" smtClean="0"/>
              <a:t>الباب الخامس: طلبات التعويض</a:t>
            </a:r>
            <a:endParaRPr lang="fr-FR" sz="2400" dirty="0" smtClean="0"/>
          </a:p>
          <a:p>
            <a:pPr marL="1588" indent="12700" algn="just" rtl="1">
              <a:buNone/>
            </a:pPr>
            <a:r>
              <a:rPr lang="ar-SA" sz="2400" b="1" dirty="0" smtClean="0"/>
              <a:t>الباب السادس: التعويضات عن عدم الأداء</a:t>
            </a:r>
          </a:p>
          <a:p>
            <a:pPr marL="1588" indent="12700" algn="just" rtl="1">
              <a:buNone/>
            </a:pPr>
            <a:r>
              <a:rPr lang="ar-SA" sz="2400" b="1" dirty="0" smtClean="0"/>
              <a:t>الباب السابع: الجزاءات الإدارية</a:t>
            </a:r>
            <a:endParaRPr lang="fr-FR" sz="2400" dirty="0" smtClean="0"/>
          </a:p>
          <a:p>
            <a:pPr marL="1588" indent="12700" algn="just" rtl="1">
              <a:buNone/>
            </a:pPr>
            <a:r>
              <a:rPr lang="ar-SA" sz="2400" b="1" dirty="0" smtClean="0"/>
              <a:t>الباب الثامن: التقادم</a:t>
            </a:r>
            <a:endParaRPr lang="fr-FR" sz="2400" dirty="0" smtClean="0"/>
          </a:p>
          <a:p>
            <a:pPr marL="1588" indent="12700" algn="just" rtl="1">
              <a:buNone/>
            </a:pPr>
            <a:r>
              <a:rPr lang="ar-SA" sz="2400" b="1" dirty="0" smtClean="0"/>
              <a:t>الباب التاسع: أحكام متنوعة</a:t>
            </a:r>
            <a:endParaRPr lang="fr-FR" sz="2400" dirty="0" smtClean="0"/>
          </a:p>
          <a:p>
            <a:pPr marL="1588" indent="12700" algn="just" rtl="1">
              <a:buNone/>
            </a:pPr>
            <a:endParaRPr lang="fr-FR" sz="2400" dirty="0" smtClean="0"/>
          </a:p>
          <a:p>
            <a:pPr marL="1588" indent="12700" algn="just" rtl="1">
              <a:buNone/>
            </a:pPr>
            <a:endParaRPr lang="fr-FR" sz="2400" b="1" dirty="0" smtClean="0"/>
          </a:p>
        </p:txBody>
      </p:sp>
      <p:pic>
        <p:nvPicPr>
          <p:cNvPr id="5" name="~PP1694.WAV">
            <a:hlinkClick r:id="" action="ppaction://media"/>
          </p:cNvPr>
          <p:cNvPicPr>
            <a:picLocks noRot="1" noChangeAspect="1"/>
          </p:cNvPicPr>
          <p:nvPr>
            <a:wavAudioFile r:embed="rId1" name="~PP1694.WAV"/>
          </p:nvPr>
        </p:nvPicPr>
        <p:blipFill>
          <a:blip r:embed="rId3" cstate="print"/>
          <a:stretch>
            <a:fillRect/>
          </a:stretch>
        </p:blipFill>
        <p:spPr>
          <a:xfrm>
            <a:off x="8632825" y="6346825"/>
            <a:ext cx="304800" cy="304800"/>
          </a:xfrm>
          <a:prstGeom prst="rect">
            <a:avLst/>
          </a:prstGeom>
        </p:spPr>
      </p:pic>
    </p:spTree>
  </p:cSld>
  <p:clrMapOvr>
    <a:masterClrMapping/>
  </p:clrMapOvr>
  <p:transition advTm="200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pPr marL="95250" indent="177800" rtl="1"/>
            <a:r>
              <a:rPr lang="ar-SA" sz="3200" i="1" dirty="0" smtClean="0"/>
              <a:t>صندوق ضمان حوادث السير</a:t>
            </a:r>
            <a:endParaRPr lang="fr-FR" sz="3200" i="1" dirty="0" smtClean="0"/>
          </a:p>
        </p:txBody>
      </p:sp>
      <p:sp>
        <p:nvSpPr>
          <p:cNvPr id="4" name="Espace réservé du contenu 3"/>
          <p:cNvSpPr>
            <a:spLocks noGrp="1"/>
          </p:cNvSpPr>
          <p:nvPr>
            <p:ph idx="1"/>
          </p:nvPr>
        </p:nvSpPr>
        <p:spPr>
          <a:xfrm>
            <a:off x="457200" y="1124744"/>
            <a:ext cx="8229600" cy="5001419"/>
          </a:xfrm>
        </p:spPr>
        <p:style>
          <a:lnRef idx="2">
            <a:schemeClr val="dk1"/>
          </a:lnRef>
          <a:fillRef idx="1">
            <a:schemeClr val="lt1"/>
          </a:fillRef>
          <a:effectRef idx="0">
            <a:schemeClr val="dk1"/>
          </a:effectRef>
          <a:fontRef idx="minor">
            <a:schemeClr val="dk1"/>
          </a:fontRef>
        </p:style>
        <p:txBody>
          <a:bodyPr>
            <a:normAutofit/>
          </a:bodyPr>
          <a:lstStyle/>
          <a:p>
            <a:pPr marL="457200" indent="-457200" algn="r" rtl="1">
              <a:lnSpc>
                <a:spcPct val="200000"/>
              </a:lnSpc>
              <a:buFont typeface="+mj-lt"/>
              <a:buAutoNum type="arabicParenR"/>
            </a:pPr>
            <a:r>
              <a:rPr lang="ar-SA" sz="2400" b="1" spc="300" dirty="0" smtClean="0">
                <a:effectLst>
                  <a:outerShdw blurRad="38100" dist="38100" dir="2700000" algn="tl">
                    <a:srgbClr val="000000">
                      <a:alpha val="43137"/>
                    </a:srgbClr>
                  </a:outerShdw>
                </a:effectLst>
              </a:rPr>
              <a:t>التعريف </a:t>
            </a:r>
            <a:r>
              <a:rPr lang="ar-SA" sz="2400" b="1" spc="300" dirty="0" err="1" smtClean="0">
                <a:effectLst>
                  <a:outerShdw blurRad="38100" dist="38100" dir="2700000" algn="tl">
                    <a:srgbClr val="000000">
                      <a:alpha val="43137"/>
                    </a:srgbClr>
                  </a:outerShdw>
                </a:effectLst>
              </a:rPr>
              <a:t>به</a:t>
            </a:r>
            <a:endParaRPr lang="ar-SA" sz="2400" b="1" spc="300" dirty="0" smtClean="0">
              <a:effectLst>
                <a:outerShdw blurRad="38100" dist="38100" dir="2700000" algn="tl">
                  <a:srgbClr val="000000">
                    <a:alpha val="43137"/>
                  </a:srgbClr>
                </a:outerShdw>
              </a:effectLst>
            </a:endParaRPr>
          </a:p>
          <a:p>
            <a:pPr marL="457200" indent="-457200" algn="r" rtl="1">
              <a:lnSpc>
                <a:spcPct val="200000"/>
              </a:lnSpc>
              <a:buFont typeface="+mj-lt"/>
              <a:buAutoNum type="arabicParenR"/>
            </a:pPr>
            <a:r>
              <a:rPr lang="ar-SA" sz="2400" b="1" spc="300" dirty="0" smtClean="0">
                <a:effectLst>
                  <a:outerShdw blurRad="38100" dist="38100" dir="2700000" algn="tl">
                    <a:srgbClr val="000000">
                      <a:alpha val="43137"/>
                    </a:srgbClr>
                  </a:outerShdw>
                </a:effectLst>
              </a:rPr>
              <a:t>غرضه  </a:t>
            </a:r>
          </a:p>
          <a:p>
            <a:pPr marL="457200" indent="-457200" algn="r" rtl="1">
              <a:lnSpc>
                <a:spcPct val="200000"/>
              </a:lnSpc>
              <a:buFont typeface="+mj-lt"/>
              <a:buAutoNum type="arabicParenR"/>
            </a:pPr>
            <a:r>
              <a:rPr lang="ar-SA" sz="2400" b="1" spc="300" dirty="0" smtClean="0">
                <a:effectLst>
                  <a:outerShdw blurRad="38100" dist="38100" dir="2700000" algn="tl">
                    <a:srgbClr val="000000">
                      <a:alpha val="43137"/>
                    </a:srgbClr>
                  </a:outerShdw>
                </a:effectLst>
              </a:rPr>
              <a:t>شروط اللجوء إليه </a:t>
            </a:r>
          </a:p>
          <a:p>
            <a:pPr marL="457200" indent="-457200" algn="r" rtl="1">
              <a:lnSpc>
                <a:spcPct val="200000"/>
              </a:lnSpc>
              <a:buFont typeface="+mj-lt"/>
              <a:buAutoNum type="arabicParenR"/>
            </a:pPr>
            <a:r>
              <a:rPr lang="ar-SA" sz="2400" b="1" spc="300" dirty="0" smtClean="0">
                <a:effectLst>
                  <a:outerShdw blurRad="38100" dist="38100" dir="2700000" algn="tl">
                    <a:srgbClr val="000000">
                      <a:alpha val="43137"/>
                    </a:srgbClr>
                  </a:outerShdw>
                </a:effectLst>
              </a:rPr>
              <a:t>حلول </a:t>
            </a:r>
            <a:r>
              <a:rPr lang="ar-SA" sz="2400" b="1" spc="300" dirty="0" smtClean="0">
                <a:effectLst>
                  <a:outerShdw blurRad="38100" dist="38100" dir="2700000" algn="tl">
                    <a:srgbClr val="000000">
                      <a:alpha val="43137"/>
                    </a:srgbClr>
                  </a:outerShdw>
                </a:effectLst>
              </a:rPr>
              <a:t>الصندوق محل المصاب ضد المتسبب في الحادثة  </a:t>
            </a:r>
            <a:endParaRPr lang="ar-SA" sz="2400" b="1" spc="300" dirty="0" smtClean="0">
              <a:effectLst>
                <a:outerShdw blurRad="38100" dist="38100" dir="2700000" algn="tl">
                  <a:srgbClr val="000000">
                    <a:alpha val="43137"/>
                  </a:srgbClr>
                </a:outerShdw>
              </a:effectLst>
            </a:endParaRPr>
          </a:p>
          <a:p>
            <a:pPr marL="457200" indent="-457200" algn="r" rtl="1">
              <a:lnSpc>
                <a:spcPct val="200000"/>
              </a:lnSpc>
              <a:buFont typeface="+mj-lt"/>
              <a:buAutoNum type="arabicParenR"/>
            </a:pPr>
            <a:r>
              <a:rPr lang="ar-SA" sz="2400" b="1" spc="300" dirty="0" smtClean="0">
                <a:effectLst>
                  <a:outerShdw blurRad="38100" dist="38100" dir="2700000" algn="tl">
                    <a:srgbClr val="000000">
                      <a:alpha val="43137"/>
                    </a:srgbClr>
                  </a:outerShdw>
                </a:effectLst>
              </a:rPr>
              <a:t>عقوبات الإخلال بمقتضيات تنظيم الصندوق </a:t>
            </a:r>
            <a:endParaRPr lang="fr-FR" sz="2400" b="1" spc="300" dirty="0">
              <a:effectLst>
                <a:outerShdw blurRad="38100" dist="38100" dir="2700000" algn="tl">
                  <a:srgbClr val="000000">
                    <a:alpha val="43137"/>
                  </a:srgbClr>
                </a:outerShdw>
              </a:effectLst>
            </a:endParaRPr>
          </a:p>
        </p:txBody>
      </p:sp>
      <p:pic>
        <p:nvPicPr>
          <p:cNvPr id="5" name="~PP756.WAV">
            <a:hlinkClick r:id="" action="ppaction://media"/>
          </p:cNvPr>
          <p:cNvPicPr>
            <a:picLocks noRot="1" noChangeAspect="1"/>
          </p:cNvPicPr>
          <p:nvPr>
            <a:wavAudioFile r:embed="rId1" name="~PP756.WAV"/>
          </p:nvPr>
        </p:nvPicPr>
        <p:blipFill>
          <a:blip r:embed="rId3" cstate="print"/>
          <a:stretch>
            <a:fillRect/>
          </a:stretch>
        </p:blipFill>
        <p:spPr>
          <a:xfrm>
            <a:off x="8632825" y="6346825"/>
            <a:ext cx="304800" cy="304800"/>
          </a:xfrm>
          <a:prstGeom prst="rect">
            <a:avLst/>
          </a:prstGeom>
        </p:spPr>
      </p:pic>
    </p:spTree>
  </p:cSld>
  <p:clrMapOvr>
    <a:masterClrMapping/>
  </p:clrMapOvr>
  <p:transition advTm="43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ar-SA" sz="2800" b="1" spc="300" dirty="0" smtClean="0">
                <a:effectLst>
                  <a:outerShdw blurRad="38100" dist="38100" dir="2700000" algn="tl">
                    <a:srgbClr val="000000">
                      <a:alpha val="43137"/>
                    </a:srgbClr>
                  </a:outerShdw>
                </a:effectLst>
              </a:rPr>
              <a:t>تحديد طريقة الاختبار </a:t>
            </a:r>
            <a:endParaRPr lang="fr-FR" sz="2800" b="1" spc="3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980728"/>
            <a:ext cx="8229600" cy="5145435"/>
          </a:xfrm>
        </p:spPr>
        <p:txBody>
          <a:bodyPr anchor="ctr">
            <a:normAutofit/>
          </a:bodyPr>
          <a:lstStyle/>
          <a:p>
            <a:pPr marL="514350" indent="-514350" algn="r" rtl="1">
              <a:lnSpc>
                <a:spcPct val="200000"/>
              </a:lnSpc>
              <a:buFont typeface="+mj-lt"/>
              <a:buAutoNum type="arabicPeriod"/>
            </a:pPr>
            <a:r>
              <a:rPr lang="ar-SA" b="1" spc="300" dirty="0" smtClean="0">
                <a:effectLst>
                  <a:outerShdw blurRad="38100" dist="38100" dir="2700000" algn="tl">
                    <a:srgbClr val="000000">
                      <a:alpha val="43137"/>
                    </a:srgbClr>
                  </a:outerShdw>
                </a:effectLst>
              </a:rPr>
              <a:t>إما </a:t>
            </a:r>
            <a:r>
              <a:rPr lang="ar-SA" b="1" spc="300" dirty="0" err="1" smtClean="0">
                <a:effectLst>
                  <a:outerShdw blurRad="38100" dist="38100" dir="2700000" algn="tl">
                    <a:srgbClr val="000000">
                      <a:alpha val="43137"/>
                    </a:srgbClr>
                  </a:outerShdw>
                </a:effectLst>
              </a:rPr>
              <a:t>نازلة ؛</a:t>
            </a:r>
            <a:endParaRPr lang="ar-SA" b="1" spc="300" dirty="0" smtClean="0">
              <a:effectLst>
                <a:outerShdw blurRad="38100" dist="38100" dir="2700000" algn="tl">
                  <a:srgbClr val="000000">
                    <a:alpha val="43137"/>
                  </a:srgbClr>
                </a:outerShdw>
              </a:effectLst>
            </a:endParaRPr>
          </a:p>
          <a:p>
            <a:pPr marL="514350" indent="-514350" algn="r" rtl="1">
              <a:lnSpc>
                <a:spcPct val="200000"/>
              </a:lnSpc>
              <a:buFont typeface="+mj-lt"/>
              <a:buAutoNum type="arabicPeriod"/>
            </a:pPr>
            <a:r>
              <a:rPr lang="ar-SA" b="1" spc="300" dirty="0" smtClean="0">
                <a:effectLst>
                  <a:outerShdw blurRad="38100" dist="38100" dir="2700000" algn="tl">
                    <a:srgbClr val="000000">
                      <a:alpha val="43137"/>
                    </a:srgbClr>
                  </a:outerShdw>
                </a:effectLst>
              </a:rPr>
              <a:t>أو الإجابة عن اسئلة انطلاقا من مقولة  لباحث أو فقيه في ميدان </a:t>
            </a:r>
            <a:r>
              <a:rPr lang="ar-SA" b="1" spc="300" dirty="0" err="1" smtClean="0">
                <a:effectLst>
                  <a:outerShdw blurRad="38100" dist="38100" dir="2700000" algn="tl">
                    <a:srgbClr val="000000">
                      <a:alpha val="43137"/>
                    </a:srgbClr>
                  </a:outerShdw>
                </a:effectLst>
              </a:rPr>
              <a:t>التأمين ؛</a:t>
            </a:r>
            <a:r>
              <a:rPr lang="ar-SA" b="1" spc="300" dirty="0" smtClean="0">
                <a:effectLst>
                  <a:outerShdw blurRad="38100" dist="38100" dir="2700000" algn="tl">
                    <a:srgbClr val="000000">
                      <a:alpha val="43137"/>
                    </a:srgbClr>
                  </a:outerShdw>
                </a:effectLst>
              </a:rPr>
              <a:t> </a:t>
            </a:r>
          </a:p>
          <a:p>
            <a:pPr marL="514350" indent="-514350" algn="r" rtl="1">
              <a:lnSpc>
                <a:spcPct val="200000"/>
              </a:lnSpc>
              <a:buFont typeface="+mj-lt"/>
              <a:buAutoNum type="arabicPeriod"/>
            </a:pPr>
            <a:r>
              <a:rPr lang="ar-SA" b="1" spc="300" dirty="0" smtClean="0">
                <a:effectLst>
                  <a:outerShdw blurRad="38100" dist="38100" dir="2700000" algn="tl">
                    <a:srgbClr val="000000">
                      <a:alpha val="43137"/>
                    </a:srgbClr>
                  </a:outerShdw>
                </a:effectLst>
              </a:rPr>
              <a:t>أو سؤال </a:t>
            </a:r>
            <a:r>
              <a:rPr lang="ar-SA" b="1" spc="300" dirty="0" err="1" smtClean="0">
                <a:effectLst>
                  <a:outerShdw blurRad="38100" dist="38100" dir="2700000" algn="tl">
                    <a:srgbClr val="000000">
                      <a:alpha val="43137"/>
                    </a:srgbClr>
                  </a:outerShdw>
                </a:effectLst>
              </a:rPr>
              <a:t>مقارنة.</a:t>
            </a:r>
            <a:r>
              <a:rPr lang="ar-SA" b="1" spc="300" dirty="0" smtClean="0">
                <a:effectLst>
                  <a:outerShdw blurRad="38100" dist="38100" dir="2700000" algn="tl">
                    <a:srgbClr val="000000">
                      <a:alpha val="43137"/>
                    </a:srgbClr>
                  </a:outerShdw>
                </a:effectLst>
              </a:rPr>
              <a:t> </a:t>
            </a:r>
          </a:p>
          <a:p>
            <a:pPr marL="514350" indent="-514350" algn="r" rtl="1">
              <a:lnSpc>
                <a:spcPct val="200000"/>
              </a:lnSpc>
              <a:buNone/>
            </a:pPr>
            <a:endParaRPr lang="fr-FR" b="1" spc="300" dirty="0">
              <a:effectLst>
                <a:outerShdw blurRad="38100" dist="38100" dir="2700000" algn="tl">
                  <a:srgbClr val="000000">
                    <a:alpha val="43137"/>
                  </a:srgbClr>
                </a:outerShdw>
              </a:effectLst>
            </a:endParaRPr>
          </a:p>
        </p:txBody>
      </p:sp>
      <p:pic>
        <p:nvPicPr>
          <p:cNvPr id="4" name="~PP2506.WAV">
            <a:hlinkClick r:id="" action="ppaction://media"/>
          </p:cNvPr>
          <p:cNvPicPr>
            <a:picLocks noRot="1" noChangeAspect="1"/>
          </p:cNvPicPr>
          <p:nvPr>
            <a:wavAudioFile r:embed="rId1" name="~PP2506.WAV"/>
          </p:nvPr>
        </p:nvPicPr>
        <p:blipFill>
          <a:blip r:embed="rId3" cstate="print"/>
          <a:stretch>
            <a:fillRect/>
          </a:stretch>
        </p:blipFill>
        <p:spPr>
          <a:xfrm>
            <a:off x="8632825" y="6346825"/>
            <a:ext cx="304800" cy="304800"/>
          </a:xfrm>
          <a:prstGeom prst="rect">
            <a:avLst/>
          </a:prstGeom>
        </p:spPr>
      </p:pic>
    </p:spTree>
  </p:cSld>
  <p:clrMapOvr>
    <a:masterClrMapping/>
  </p:clrMapOvr>
  <p:transition advTm="220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Affichage à l'écran (4:3)</PresentationFormat>
  <Paragraphs>114</Paragraphs>
  <Slides>12</Slides>
  <Notes>3</Notes>
  <HiddenSlides>0</HiddenSlides>
  <MMClips>12</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مراجعة عامة لمادة التأمين </vt:lpstr>
      <vt:lpstr>الأحكام العامة </vt:lpstr>
      <vt:lpstr>عناصر التأمين وأنواعه </vt:lpstr>
      <vt:lpstr>التأمينات المنصوص عليها في مدونة التأمينات  </vt:lpstr>
      <vt:lpstr> عقد التامين </vt:lpstr>
      <vt:lpstr> تنظيم التعويض عن حوادث السير</vt:lpstr>
      <vt:lpstr>ظهير شريف رقم 1.84.177 صادر في 6 محرم 1405 (2 أكتوبر 1984) معتبر بمثابة قانون يتعلق بتعويض المصابين في حوادث تسببت فيها عربات برية ذات محرك</vt:lpstr>
      <vt:lpstr>صندوق ضمان حوادث السير</vt:lpstr>
      <vt:lpstr>تحديد طريقة الاختبار </vt:lpstr>
      <vt:lpstr>نازلة + أسئلة  </vt:lpstr>
      <vt:lpstr>مقولة + أسئلة </vt:lpstr>
      <vt:lpstr>سؤال المقارنة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مراجعة عامة لمادة التأمين </dc:title>
  <dc:creator>khadija</dc:creator>
  <cp:lastModifiedBy>khadija</cp:lastModifiedBy>
  <cp:revision>1</cp:revision>
  <dcterms:created xsi:type="dcterms:W3CDTF">2020-03-23T14:46:04Z</dcterms:created>
  <dcterms:modified xsi:type="dcterms:W3CDTF">2020-03-23T14:46:38Z</dcterms:modified>
</cp:coreProperties>
</file>